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0"/>
  </p:notesMasterIdLst>
  <p:handoutMasterIdLst>
    <p:handoutMasterId r:id="rId51"/>
  </p:handoutMasterIdLst>
  <p:sldIdLst>
    <p:sldId id="2995" r:id="rId6"/>
    <p:sldId id="257" r:id="rId7"/>
    <p:sldId id="3191" r:id="rId8"/>
    <p:sldId id="3192" r:id="rId9"/>
    <p:sldId id="3190" r:id="rId10"/>
    <p:sldId id="3141" r:id="rId11"/>
    <p:sldId id="3176" r:id="rId12"/>
    <p:sldId id="3215" r:id="rId13"/>
    <p:sldId id="3214" r:id="rId14"/>
    <p:sldId id="3196" r:id="rId15"/>
    <p:sldId id="3218" r:id="rId16"/>
    <p:sldId id="3219" r:id="rId17"/>
    <p:sldId id="3198" r:id="rId18"/>
    <p:sldId id="3220" r:id="rId19"/>
    <p:sldId id="3200" r:id="rId20"/>
    <p:sldId id="3202" r:id="rId21"/>
    <p:sldId id="3203" r:id="rId22"/>
    <p:sldId id="3227" r:id="rId23"/>
    <p:sldId id="3147" r:id="rId24"/>
    <p:sldId id="3226" r:id="rId25"/>
    <p:sldId id="3217" r:id="rId26"/>
    <p:sldId id="3148" r:id="rId27"/>
    <p:sldId id="3223" r:id="rId28"/>
    <p:sldId id="3224" r:id="rId29"/>
    <p:sldId id="3225" r:id="rId30"/>
    <p:sldId id="3149" r:id="rId31"/>
    <p:sldId id="3150" r:id="rId32"/>
    <p:sldId id="3151" r:id="rId33"/>
    <p:sldId id="3153" r:id="rId34"/>
    <p:sldId id="3155" r:id="rId35"/>
    <p:sldId id="3154" r:id="rId36"/>
    <p:sldId id="3205" r:id="rId37"/>
    <p:sldId id="3184" r:id="rId38"/>
    <p:sldId id="3187" r:id="rId39"/>
    <p:sldId id="3157" r:id="rId40"/>
    <p:sldId id="3229" r:id="rId41"/>
    <p:sldId id="3170" r:id="rId42"/>
    <p:sldId id="3212" r:id="rId43"/>
    <p:sldId id="3209" r:id="rId44"/>
    <p:sldId id="3208" r:id="rId45"/>
    <p:sldId id="3207" r:id="rId46"/>
    <p:sldId id="3210" r:id="rId47"/>
    <p:sldId id="3213" r:id="rId48"/>
    <p:sldId id="3228" r:id="rId49"/>
  </p:sldIdLst>
  <p:sldSz cx="12192000" cy="6858000"/>
  <p:notesSz cx="9296400" cy="701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0FCB33-4B5A-69BB-BCEC-6875CA765190}" name="SSEKIWANDA, Bonny" initials="SB" userId="S::bonny.ssekiwanda@enabel.be::8f9a5783-b5fa-4544-bf1e-04a3295fa195" providerId="AD"/>
  <p188:author id="{A2D02459-4843-1A0B-87DD-6D800AC30772}" name="WABWIRE, Godfrey bazira" initials="Wb" userId="S::godfrey.wabwire@enabel.be::e731bc93-dc5d-4420-95a7-802187f98009" providerId="AD"/>
  <p188:author id="{55F4546C-D633-B3E5-3FFB-33AE4FCCD8C1}" name="TAMINAU, Laura" initials="TL" userId="S::laura.taminau@enabel.be::f80d331c-3b8d-45c6-928e-1a525d06c601" providerId="AD"/>
  <p188:author id="{FDABDC91-4006-97BD-5F98-8C76EBDC7FC3}" name="KATO, Rose" initials="KR" userId="S::rose.kato@enabel.be::7b753106-4f93-4d89-8250-e69963eb67ba" providerId="AD"/>
  <p188:author id="{527266A2-BEC0-D1D8-0319-1D7B8846C3ED}" name="MUGENI, Edward" initials="ME" userId="S::edward.mugeni@enabel.be::47b6ab0f-631d-4576-b01e-5987ee44ed9c" providerId="AD"/>
  <p188:author id="{125599C0-A827-5734-7780-48339A8C2CA8}" name="PAMUK, Umut" initials="PU" userId="S::umut.pamuk@enabel.be::4a602441-8fff-4d48-afe0-1baef1fcda73" providerId="AD"/>
  <p188:author id="{F9664BC2-DA44-C6A5-3D43-4A365D439866}" name="VANNESTE, Tom" initials="VT" userId="S::tom.vanneste@enabel.be::8a8c8108-cea6-4306-bbcc-f8a14b000aa9" providerId="AD"/>
  <p188:author id="{C6AC58D3-9AE4-22B3-4640-3B6C5131C03F}" name="HENDRICKX, Jan" initials="JH" userId="S::jan.hendrickx@enabel.be::3fc28212-da7d-4f2a-a320-3fbd2c295a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REMANS, Bart" initials="HB" lastIdx="2" clrIdx="0">
    <p:extLst>
      <p:ext uri="{19B8F6BF-5375-455C-9EA6-DF929625EA0E}">
        <p15:presenceInfo xmlns:p15="http://schemas.microsoft.com/office/powerpoint/2012/main" userId="S::bart.horemans@enabel.be::c36d433b-dc62-4ee6-bbcb-374594f9899b" providerId="AD"/>
      </p:ext>
    </p:extLst>
  </p:cmAuthor>
  <p:cmAuthor id="2" name="TAMINAU, Laura" initials="TL" lastIdx="47" clrIdx="1">
    <p:extLst>
      <p:ext uri="{19B8F6BF-5375-455C-9EA6-DF929625EA0E}">
        <p15:presenceInfo xmlns:p15="http://schemas.microsoft.com/office/powerpoint/2012/main" userId="TAMINAU, Laura" providerId="None"/>
      </p:ext>
    </p:extLst>
  </p:cmAuthor>
  <p:cmAuthor id="3" name="WABWIRE, Godfrey bazira" initials="WGb" lastIdx="2" clrIdx="2">
    <p:extLst>
      <p:ext uri="{19B8F6BF-5375-455C-9EA6-DF929625EA0E}">
        <p15:presenceInfo xmlns:p15="http://schemas.microsoft.com/office/powerpoint/2012/main" userId="WABWIRE, Godfrey bazira" providerId="None"/>
      </p:ext>
    </p:extLst>
  </p:cmAuthor>
  <p:cmAuthor id="4" name="Laura TAMINAU" initials="LT" lastIdx="1" clrIdx="3">
    <p:extLst>
      <p:ext uri="{19B8F6BF-5375-455C-9EA6-DF929625EA0E}">
        <p15:presenceInfo xmlns:p15="http://schemas.microsoft.com/office/powerpoint/2012/main" userId="S::laura.taminau@enabel.be::72fba18c-49c2-4fc9-b3c4-b9345c88a4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756"/>
    <a:srgbClr val="7B7B7A"/>
    <a:srgbClr val="F38D6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CA6231-F985-482C-BB62-2333762D0BFE}" v="6" dt="2024-11-12T08:08:40.259"/>
    <p1510:client id="{95E1D7C5-095A-CDC3-9342-E63212D616EA}" v="33" dt="2024-11-13T06:00:31.987"/>
    <p1510:client id="{FEA95C93-F7F3-88BC-CBFB-83DB8CD0427B}" v="2" dt="2024-11-11T08:48:26.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52" y="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F70F3-DB6B-41FE-A090-F3928BC29F29}" type="doc">
      <dgm:prSet loTypeId="urn:microsoft.com/office/officeart/2005/8/layout/chevron1" loCatId="process" qsTypeId="urn:microsoft.com/office/officeart/2005/8/quickstyle/simple1" qsCatId="simple" csTypeId="urn:microsoft.com/office/officeart/2005/8/colors/colorful4" csCatId="colorful" phldr="1"/>
      <dgm:spPr/>
    </dgm:pt>
    <dgm:pt modelId="{6A79A00E-3F8D-4ECA-A2B9-D4AA236B0195}">
      <dgm:prSet phldrT="[Tekst]" phldr="0"/>
      <dgm:spPr/>
      <dgm:t>
        <a:bodyPr/>
        <a:lstStyle/>
        <a:p>
          <a:pPr rtl="0"/>
          <a:r>
            <a:rPr lang="nl-NL" b="1" err="1">
              <a:solidFill>
                <a:schemeClr val="tx1"/>
              </a:solidFill>
              <a:latin typeface="Calibri Light" panose="020F0302020204030204"/>
            </a:rPr>
            <a:t>Assumptions</a:t>
          </a:r>
          <a:r>
            <a:rPr lang="nl-NL" b="1">
              <a:solidFill>
                <a:schemeClr val="tx1"/>
              </a:solidFill>
              <a:latin typeface="Calibri Light" panose="020F0302020204030204"/>
            </a:rPr>
            <a:t> &amp; </a:t>
          </a:r>
          <a:r>
            <a:rPr lang="nl-NL" b="1" err="1">
              <a:solidFill>
                <a:schemeClr val="tx1"/>
              </a:solidFill>
              <a:latin typeface="Calibri Light" panose="020F0302020204030204"/>
            </a:rPr>
            <a:t>risks</a:t>
          </a:r>
          <a:endParaRPr lang="nl-NL" b="1">
            <a:solidFill>
              <a:schemeClr val="tx1"/>
            </a:solidFill>
          </a:endParaRPr>
        </a:p>
      </dgm:t>
    </dgm:pt>
    <dgm:pt modelId="{821202CC-99EA-472A-A2EE-F769693DC723}" type="parTrans" cxnId="{F856798A-C596-408A-8426-BC896F1B6FA1}">
      <dgm:prSet/>
      <dgm:spPr/>
      <dgm:t>
        <a:bodyPr/>
        <a:lstStyle/>
        <a:p>
          <a:endParaRPr lang="en-US"/>
        </a:p>
      </dgm:t>
    </dgm:pt>
    <dgm:pt modelId="{131BD45D-D0A4-46AF-BC5A-9D41856C1C52}" type="sibTrans" cxnId="{F856798A-C596-408A-8426-BC896F1B6FA1}">
      <dgm:prSet/>
      <dgm:spPr/>
      <dgm:t>
        <a:bodyPr/>
        <a:lstStyle/>
        <a:p>
          <a:endParaRPr lang="en-US"/>
        </a:p>
      </dgm:t>
    </dgm:pt>
    <dgm:pt modelId="{D77F72A4-0993-4205-983D-D508E74B91EF}">
      <dgm:prSet phldrT="[Tekst]" phldr="0"/>
      <dgm:spPr/>
      <dgm:t>
        <a:bodyPr/>
        <a:lstStyle/>
        <a:p>
          <a:r>
            <a:rPr lang="nl-NL" b="1">
              <a:solidFill>
                <a:schemeClr val="tx1"/>
              </a:solidFill>
              <a:latin typeface="Calibri Light" panose="020F0302020204030204"/>
            </a:rPr>
            <a:t>Resources/</a:t>
          </a:r>
          <a:r>
            <a:rPr lang="nl-NL" b="1" err="1">
              <a:solidFill>
                <a:schemeClr val="tx1"/>
              </a:solidFill>
              <a:latin typeface="Calibri Light" panose="020F0302020204030204"/>
            </a:rPr>
            <a:t>inputs</a:t>
          </a:r>
          <a:endParaRPr lang="nl-NL" b="1">
            <a:solidFill>
              <a:schemeClr val="tx1"/>
            </a:solidFill>
          </a:endParaRPr>
        </a:p>
      </dgm:t>
    </dgm:pt>
    <dgm:pt modelId="{F5B87C48-D829-4022-AA4C-9C70411987AB}" type="parTrans" cxnId="{72683B75-F8E7-4158-9292-3D4D6E1F5A1E}">
      <dgm:prSet/>
      <dgm:spPr/>
      <dgm:t>
        <a:bodyPr/>
        <a:lstStyle/>
        <a:p>
          <a:endParaRPr lang="en-US"/>
        </a:p>
      </dgm:t>
    </dgm:pt>
    <dgm:pt modelId="{A40764BE-E9A6-43BD-9651-4B1386FB2618}" type="sibTrans" cxnId="{72683B75-F8E7-4158-9292-3D4D6E1F5A1E}">
      <dgm:prSet/>
      <dgm:spPr/>
      <dgm:t>
        <a:bodyPr/>
        <a:lstStyle/>
        <a:p>
          <a:endParaRPr lang="en-US"/>
        </a:p>
      </dgm:t>
    </dgm:pt>
    <dgm:pt modelId="{EBB12C71-66D8-4D1F-8B7D-80BB00E1F561}">
      <dgm:prSet phldrT="[Tekst]" phldr="0"/>
      <dgm:spPr/>
      <dgm:t>
        <a:bodyPr/>
        <a:lstStyle/>
        <a:p>
          <a:r>
            <a:rPr lang="nl-NL" b="1" err="1">
              <a:solidFill>
                <a:schemeClr val="tx1"/>
              </a:solidFill>
              <a:latin typeface="Calibri Light" panose="020F0302020204030204"/>
            </a:rPr>
            <a:t>Activities</a:t>
          </a:r>
          <a:endParaRPr lang="nl-NL" b="1">
            <a:solidFill>
              <a:schemeClr val="tx1"/>
            </a:solidFill>
          </a:endParaRPr>
        </a:p>
      </dgm:t>
    </dgm:pt>
    <dgm:pt modelId="{C665461F-AA87-4DF0-9D32-4FAB0D9B8B14}" type="parTrans" cxnId="{6F5D9DBD-F22F-440C-911D-4682B7F38461}">
      <dgm:prSet/>
      <dgm:spPr/>
      <dgm:t>
        <a:bodyPr/>
        <a:lstStyle/>
        <a:p>
          <a:endParaRPr lang="en-US"/>
        </a:p>
      </dgm:t>
    </dgm:pt>
    <dgm:pt modelId="{D607C283-0AC5-467B-A070-9462F3447601}" type="sibTrans" cxnId="{6F5D9DBD-F22F-440C-911D-4682B7F38461}">
      <dgm:prSet/>
      <dgm:spPr/>
      <dgm:t>
        <a:bodyPr/>
        <a:lstStyle/>
        <a:p>
          <a:endParaRPr lang="en-US"/>
        </a:p>
      </dgm:t>
    </dgm:pt>
    <dgm:pt modelId="{98FD75D1-CC1C-4E9F-B868-0F688281A290}">
      <dgm:prSet phldr="0"/>
      <dgm:spPr/>
      <dgm:t>
        <a:bodyPr/>
        <a:lstStyle/>
        <a:p>
          <a:r>
            <a:rPr lang="nl-NL" b="1">
              <a:solidFill>
                <a:schemeClr val="tx1"/>
              </a:solidFill>
              <a:latin typeface="Calibri Light" panose="020F0302020204030204"/>
            </a:rPr>
            <a:t>Outputs</a:t>
          </a:r>
        </a:p>
      </dgm:t>
    </dgm:pt>
    <dgm:pt modelId="{983725D1-B45F-45FD-B380-D62AA735A0A1}" type="parTrans" cxnId="{BF0D9DE6-CC26-458D-9A8C-D3D375FDB92F}">
      <dgm:prSet/>
      <dgm:spPr/>
      <dgm:t>
        <a:bodyPr/>
        <a:lstStyle/>
        <a:p>
          <a:endParaRPr lang="en-US"/>
        </a:p>
      </dgm:t>
    </dgm:pt>
    <dgm:pt modelId="{EB193FFD-71BF-4A87-86A9-6D383927ED16}" type="sibTrans" cxnId="{BF0D9DE6-CC26-458D-9A8C-D3D375FDB92F}">
      <dgm:prSet/>
      <dgm:spPr/>
      <dgm:t>
        <a:bodyPr/>
        <a:lstStyle/>
        <a:p>
          <a:endParaRPr lang="en-US"/>
        </a:p>
      </dgm:t>
    </dgm:pt>
    <dgm:pt modelId="{1ABE18DB-635A-4DA2-BFA3-FC5795C46D89}">
      <dgm:prSet phldr="0"/>
      <dgm:spPr/>
      <dgm:t>
        <a:bodyPr/>
        <a:lstStyle/>
        <a:p>
          <a:r>
            <a:rPr lang="nl-NL" b="1">
              <a:solidFill>
                <a:schemeClr val="tx1"/>
              </a:solidFill>
              <a:latin typeface="Calibri Light" panose="020F0302020204030204"/>
            </a:rPr>
            <a:t>Outcome</a:t>
          </a:r>
        </a:p>
      </dgm:t>
    </dgm:pt>
    <dgm:pt modelId="{8CD2D61C-694B-4FF1-992D-660F86C6520B}" type="parTrans" cxnId="{64884705-5102-403D-A567-A570CD8B2BD3}">
      <dgm:prSet/>
      <dgm:spPr/>
      <dgm:t>
        <a:bodyPr/>
        <a:lstStyle/>
        <a:p>
          <a:endParaRPr lang="en-US"/>
        </a:p>
      </dgm:t>
    </dgm:pt>
    <dgm:pt modelId="{3FB4E9E4-59CE-4C94-8020-93FBA5A5172E}" type="sibTrans" cxnId="{64884705-5102-403D-A567-A570CD8B2BD3}">
      <dgm:prSet/>
      <dgm:spPr/>
      <dgm:t>
        <a:bodyPr/>
        <a:lstStyle/>
        <a:p>
          <a:endParaRPr lang="en-US"/>
        </a:p>
      </dgm:t>
    </dgm:pt>
    <dgm:pt modelId="{0CEB8BBB-2C40-47E0-8E46-7284DC15B20A}">
      <dgm:prSet phldr="0"/>
      <dgm:spPr/>
      <dgm:t>
        <a:bodyPr/>
        <a:lstStyle/>
        <a:p>
          <a:r>
            <a:rPr lang="nl-NL" b="1">
              <a:solidFill>
                <a:schemeClr val="tx1"/>
              </a:solidFill>
              <a:latin typeface="Calibri Light" panose="020F0302020204030204"/>
            </a:rPr>
            <a:t>Impact</a:t>
          </a:r>
        </a:p>
      </dgm:t>
    </dgm:pt>
    <dgm:pt modelId="{DD4EFBDC-F0FA-40C4-B8B7-E36FCD277760}" type="parTrans" cxnId="{518FF0FD-772A-4467-A255-83A0FA8F1934}">
      <dgm:prSet/>
      <dgm:spPr/>
      <dgm:t>
        <a:bodyPr/>
        <a:lstStyle/>
        <a:p>
          <a:endParaRPr lang="en-US"/>
        </a:p>
      </dgm:t>
    </dgm:pt>
    <dgm:pt modelId="{B6426D5D-1DDB-4601-B19D-C81D693275F8}" type="sibTrans" cxnId="{518FF0FD-772A-4467-A255-83A0FA8F1934}">
      <dgm:prSet/>
      <dgm:spPr/>
      <dgm:t>
        <a:bodyPr/>
        <a:lstStyle/>
        <a:p>
          <a:endParaRPr lang="en-US"/>
        </a:p>
      </dgm:t>
    </dgm:pt>
    <dgm:pt modelId="{B3C61502-ED84-427E-AFF3-5831E2A717F1}" type="pres">
      <dgm:prSet presAssocID="{E3FF70F3-DB6B-41FE-A090-F3928BC29F29}" presName="Name0" presStyleCnt="0">
        <dgm:presLayoutVars>
          <dgm:dir/>
          <dgm:animLvl val="lvl"/>
          <dgm:resizeHandles val="exact"/>
        </dgm:presLayoutVars>
      </dgm:prSet>
      <dgm:spPr/>
    </dgm:pt>
    <dgm:pt modelId="{97E60FAF-0FF5-4198-AF73-0601922DEC01}" type="pres">
      <dgm:prSet presAssocID="{6A79A00E-3F8D-4ECA-A2B9-D4AA236B0195}" presName="parTxOnly" presStyleLbl="node1" presStyleIdx="0" presStyleCnt="6">
        <dgm:presLayoutVars>
          <dgm:chMax val="0"/>
          <dgm:chPref val="0"/>
          <dgm:bulletEnabled val="1"/>
        </dgm:presLayoutVars>
      </dgm:prSet>
      <dgm:spPr/>
      <dgm:t>
        <a:bodyPr/>
        <a:lstStyle/>
        <a:p>
          <a:endParaRPr lang="en-US"/>
        </a:p>
      </dgm:t>
    </dgm:pt>
    <dgm:pt modelId="{5FA1FA19-EDB4-4E55-9E70-DE936201CAD2}" type="pres">
      <dgm:prSet presAssocID="{131BD45D-D0A4-46AF-BC5A-9D41856C1C52}" presName="parTxOnlySpace" presStyleCnt="0"/>
      <dgm:spPr/>
    </dgm:pt>
    <dgm:pt modelId="{10824083-5251-4CD2-90B6-3B1A9412E48D}" type="pres">
      <dgm:prSet presAssocID="{D77F72A4-0993-4205-983D-D508E74B91EF}" presName="parTxOnly" presStyleLbl="node1" presStyleIdx="1" presStyleCnt="6">
        <dgm:presLayoutVars>
          <dgm:chMax val="0"/>
          <dgm:chPref val="0"/>
          <dgm:bulletEnabled val="1"/>
        </dgm:presLayoutVars>
      </dgm:prSet>
      <dgm:spPr/>
      <dgm:t>
        <a:bodyPr/>
        <a:lstStyle/>
        <a:p>
          <a:endParaRPr lang="en-US"/>
        </a:p>
      </dgm:t>
    </dgm:pt>
    <dgm:pt modelId="{FA7AB2BF-F1E9-4E98-AA1C-D5FF2C0DF686}" type="pres">
      <dgm:prSet presAssocID="{A40764BE-E9A6-43BD-9651-4B1386FB2618}" presName="parTxOnlySpace" presStyleCnt="0"/>
      <dgm:spPr/>
    </dgm:pt>
    <dgm:pt modelId="{68629082-C739-41D7-827B-8487852D4607}" type="pres">
      <dgm:prSet presAssocID="{EBB12C71-66D8-4D1F-8B7D-80BB00E1F561}" presName="parTxOnly" presStyleLbl="node1" presStyleIdx="2" presStyleCnt="6">
        <dgm:presLayoutVars>
          <dgm:chMax val="0"/>
          <dgm:chPref val="0"/>
          <dgm:bulletEnabled val="1"/>
        </dgm:presLayoutVars>
      </dgm:prSet>
      <dgm:spPr/>
      <dgm:t>
        <a:bodyPr/>
        <a:lstStyle/>
        <a:p>
          <a:endParaRPr lang="en-US"/>
        </a:p>
      </dgm:t>
    </dgm:pt>
    <dgm:pt modelId="{3EE15C2D-D09D-409B-AB9B-1D4463BBC583}" type="pres">
      <dgm:prSet presAssocID="{D607C283-0AC5-467B-A070-9462F3447601}" presName="parTxOnlySpace" presStyleCnt="0"/>
      <dgm:spPr/>
    </dgm:pt>
    <dgm:pt modelId="{979F20DA-9AA7-4983-AC8B-0C8D5B463A9E}" type="pres">
      <dgm:prSet presAssocID="{98FD75D1-CC1C-4E9F-B868-0F688281A290}" presName="parTxOnly" presStyleLbl="node1" presStyleIdx="3" presStyleCnt="6">
        <dgm:presLayoutVars>
          <dgm:chMax val="0"/>
          <dgm:chPref val="0"/>
          <dgm:bulletEnabled val="1"/>
        </dgm:presLayoutVars>
      </dgm:prSet>
      <dgm:spPr/>
      <dgm:t>
        <a:bodyPr/>
        <a:lstStyle/>
        <a:p>
          <a:endParaRPr lang="en-US"/>
        </a:p>
      </dgm:t>
    </dgm:pt>
    <dgm:pt modelId="{7E506899-F34C-4165-A319-DB3A081CBC37}" type="pres">
      <dgm:prSet presAssocID="{EB193FFD-71BF-4A87-86A9-6D383927ED16}" presName="parTxOnlySpace" presStyleCnt="0"/>
      <dgm:spPr/>
    </dgm:pt>
    <dgm:pt modelId="{B5BAE9C6-451D-4DF3-8719-E70256F74A5C}" type="pres">
      <dgm:prSet presAssocID="{1ABE18DB-635A-4DA2-BFA3-FC5795C46D89}" presName="parTxOnly" presStyleLbl="node1" presStyleIdx="4" presStyleCnt="6">
        <dgm:presLayoutVars>
          <dgm:chMax val="0"/>
          <dgm:chPref val="0"/>
          <dgm:bulletEnabled val="1"/>
        </dgm:presLayoutVars>
      </dgm:prSet>
      <dgm:spPr/>
      <dgm:t>
        <a:bodyPr/>
        <a:lstStyle/>
        <a:p>
          <a:endParaRPr lang="en-US"/>
        </a:p>
      </dgm:t>
    </dgm:pt>
    <dgm:pt modelId="{61624ACA-3066-4307-A7AD-8309650DCBBF}" type="pres">
      <dgm:prSet presAssocID="{3FB4E9E4-59CE-4C94-8020-93FBA5A5172E}" presName="parTxOnlySpace" presStyleCnt="0"/>
      <dgm:spPr/>
    </dgm:pt>
    <dgm:pt modelId="{E30C8937-AC44-42EA-90A7-F845216F7F79}" type="pres">
      <dgm:prSet presAssocID="{0CEB8BBB-2C40-47E0-8E46-7284DC15B20A}" presName="parTxOnly" presStyleLbl="node1" presStyleIdx="5" presStyleCnt="6">
        <dgm:presLayoutVars>
          <dgm:chMax val="0"/>
          <dgm:chPref val="0"/>
          <dgm:bulletEnabled val="1"/>
        </dgm:presLayoutVars>
      </dgm:prSet>
      <dgm:spPr/>
      <dgm:t>
        <a:bodyPr/>
        <a:lstStyle/>
        <a:p>
          <a:endParaRPr lang="en-US"/>
        </a:p>
      </dgm:t>
    </dgm:pt>
  </dgm:ptLst>
  <dgm:cxnLst>
    <dgm:cxn modelId="{6F5D9DBD-F22F-440C-911D-4682B7F38461}" srcId="{E3FF70F3-DB6B-41FE-A090-F3928BC29F29}" destId="{EBB12C71-66D8-4D1F-8B7D-80BB00E1F561}" srcOrd="2" destOrd="0" parTransId="{C665461F-AA87-4DF0-9D32-4FAB0D9B8B14}" sibTransId="{D607C283-0AC5-467B-A070-9462F3447601}"/>
    <dgm:cxn modelId="{0CEA1AA3-1912-496A-9F64-185A0F272220}" type="presOf" srcId="{EBB12C71-66D8-4D1F-8B7D-80BB00E1F561}" destId="{68629082-C739-41D7-827B-8487852D4607}" srcOrd="0" destOrd="0" presId="urn:microsoft.com/office/officeart/2005/8/layout/chevron1"/>
    <dgm:cxn modelId="{61726FA1-8AE6-4E57-AA44-818F6DB38C73}" type="presOf" srcId="{1ABE18DB-635A-4DA2-BFA3-FC5795C46D89}" destId="{B5BAE9C6-451D-4DF3-8719-E70256F74A5C}" srcOrd="0" destOrd="0" presId="urn:microsoft.com/office/officeart/2005/8/layout/chevron1"/>
    <dgm:cxn modelId="{AF0C7B3E-7451-4B05-9F80-331F89D29727}" type="presOf" srcId="{98FD75D1-CC1C-4E9F-B868-0F688281A290}" destId="{979F20DA-9AA7-4983-AC8B-0C8D5B463A9E}" srcOrd="0" destOrd="0" presId="urn:microsoft.com/office/officeart/2005/8/layout/chevron1"/>
    <dgm:cxn modelId="{F856798A-C596-408A-8426-BC896F1B6FA1}" srcId="{E3FF70F3-DB6B-41FE-A090-F3928BC29F29}" destId="{6A79A00E-3F8D-4ECA-A2B9-D4AA236B0195}" srcOrd="0" destOrd="0" parTransId="{821202CC-99EA-472A-A2EE-F769693DC723}" sibTransId="{131BD45D-D0A4-46AF-BC5A-9D41856C1C52}"/>
    <dgm:cxn modelId="{72683B75-F8E7-4158-9292-3D4D6E1F5A1E}" srcId="{E3FF70F3-DB6B-41FE-A090-F3928BC29F29}" destId="{D77F72A4-0993-4205-983D-D508E74B91EF}" srcOrd="1" destOrd="0" parTransId="{F5B87C48-D829-4022-AA4C-9C70411987AB}" sibTransId="{A40764BE-E9A6-43BD-9651-4B1386FB2618}"/>
    <dgm:cxn modelId="{F50399FE-F424-406A-84ED-C3AA02C13C5F}" type="presOf" srcId="{6A79A00E-3F8D-4ECA-A2B9-D4AA236B0195}" destId="{97E60FAF-0FF5-4198-AF73-0601922DEC01}" srcOrd="0" destOrd="0" presId="urn:microsoft.com/office/officeart/2005/8/layout/chevron1"/>
    <dgm:cxn modelId="{33F07A13-A98B-4FDB-AD38-E891D10B30FD}" type="presOf" srcId="{D77F72A4-0993-4205-983D-D508E74B91EF}" destId="{10824083-5251-4CD2-90B6-3B1A9412E48D}" srcOrd="0" destOrd="0" presId="urn:microsoft.com/office/officeart/2005/8/layout/chevron1"/>
    <dgm:cxn modelId="{7E077EBB-CD09-4C97-8F8D-219C7D358B91}" type="presOf" srcId="{0CEB8BBB-2C40-47E0-8E46-7284DC15B20A}" destId="{E30C8937-AC44-42EA-90A7-F845216F7F79}" srcOrd="0" destOrd="0" presId="urn:microsoft.com/office/officeart/2005/8/layout/chevron1"/>
    <dgm:cxn modelId="{ABF028AE-9F1B-46EA-B609-38A813BA0333}" type="presOf" srcId="{E3FF70F3-DB6B-41FE-A090-F3928BC29F29}" destId="{B3C61502-ED84-427E-AFF3-5831E2A717F1}" srcOrd="0" destOrd="0" presId="urn:microsoft.com/office/officeart/2005/8/layout/chevron1"/>
    <dgm:cxn modelId="{BF0D9DE6-CC26-458D-9A8C-D3D375FDB92F}" srcId="{E3FF70F3-DB6B-41FE-A090-F3928BC29F29}" destId="{98FD75D1-CC1C-4E9F-B868-0F688281A290}" srcOrd="3" destOrd="0" parTransId="{983725D1-B45F-45FD-B380-D62AA735A0A1}" sibTransId="{EB193FFD-71BF-4A87-86A9-6D383927ED16}"/>
    <dgm:cxn modelId="{64884705-5102-403D-A567-A570CD8B2BD3}" srcId="{E3FF70F3-DB6B-41FE-A090-F3928BC29F29}" destId="{1ABE18DB-635A-4DA2-BFA3-FC5795C46D89}" srcOrd="4" destOrd="0" parTransId="{8CD2D61C-694B-4FF1-992D-660F86C6520B}" sibTransId="{3FB4E9E4-59CE-4C94-8020-93FBA5A5172E}"/>
    <dgm:cxn modelId="{518FF0FD-772A-4467-A255-83A0FA8F1934}" srcId="{E3FF70F3-DB6B-41FE-A090-F3928BC29F29}" destId="{0CEB8BBB-2C40-47E0-8E46-7284DC15B20A}" srcOrd="5" destOrd="0" parTransId="{DD4EFBDC-F0FA-40C4-B8B7-E36FCD277760}" sibTransId="{B6426D5D-1DDB-4601-B19D-C81D693275F8}"/>
    <dgm:cxn modelId="{9EC41E75-C87F-4DB4-B608-DF6512ED877A}" type="presParOf" srcId="{B3C61502-ED84-427E-AFF3-5831E2A717F1}" destId="{97E60FAF-0FF5-4198-AF73-0601922DEC01}" srcOrd="0" destOrd="0" presId="urn:microsoft.com/office/officeart/2005/8/layout/chevron1"/>
    <dgm:cxn modelId="{C1B487D0-F0D5-46ED-BF9D-8CE67E15062A}" type="presParOf" srcId="{B3C61502-ED84-427E-AFF3-5831E2A717F1}" destId="{5FA1FA19-EDB4-4E55-9E70-DE936201CAD2}" srcOrd="1" destOrd="0" presId="urn:microsoft.com/office/officeart/2005/8/layout/chevron1"/>
    <dgm:cxn modelId="{4534742F-373B-4846-A1D3-1D2180E0602F}" type="presParOf" srcId="{B3C61502-ED84-427E-AFF3-5831E2A717F1}" destId="{10824083-5251-4CD2-90B6-3B1A9412E48D}" srcOrd="2" destOrd="0" presId="urn:microsoft.com/office/officeart/2005/8/layout/chevron1"/>
    <dgm:cxn modelId="{958C92D6-0B5D-46A4-A026-C00D0A4F1BAD}" type="presParOf" srcId="{B3C61502-ED84-427E-AFF3-5831E2A717F1}" destId="{FA7AB2BF-F1E9-4E98-AA1C-D5FF2C0DF686}" srcOrd="3" destOrd="0" presId="urn:microsoft.com/office/officeart/2005/8/layout/chevron1"/>
    <dgm:cxn modelId="{45DDA858-85F2-4B67-90CC-A8F01A7D9E1F}" type="presParOf" srcId="{B3C61502-ED84-427E-AFF3-5831E2A717F1}" destId="{68629082-C739-41D7-827B-8487852D4607}" srcOrd="4" destOrd="0" presId="urn:microsoft.com/office/officeart/2005/8/layout/chevron1"/>
    <dgm:cxn modelId="{995A361B-286A-4454-8ECD-B26FAA2A62C0}" type="presParOf" srcId="{B3C61502-ED84-427E-AFF3-5831E2A717F1}" destId="{3EE15C2D-D09D-409B-AB9B-1D4463BBC583}" srcOrd="5" destOrd="0" presId="urn:microsoft.com/office/officeart/2005/8/layout/chevron1"/>
    <dgm:cxn modelId="{5821875B-2C7B-4931-9394-5D7C282A4A9B}" type="presParOf" srcId="{B3C61502-ED84-427E-AFF3-5831E2A717F1}" destId="{979F20DA-9AA7-4983-AC8B-0C8D5B463A9E}" srcOrd="6" destOrd="0" presId="urn:microsoft.com/office/officeart/2005/8/layout/chevron1"/>
    <dgm:cxn modelId="{509D6241-6BD4-4721-B96B-5A9C5600D79D}" type="presParOf" srcId="{B3C61502-ED84-427E-AFF3-5831E2A717F1}" destId="{7E506899-F34C-4165-A319-DB3A081CBC37}" srcOrd="7" destOrd="0" presId="urn:microsoft.com/office/officeart/2005/8/layout/chevron1"/>
    <dgm:cxn modelId="{94B0D63B-D790-4DBF-B4DF-C77004E2BC86}" type="presParOf" srcId="{B3C61502-ED84-427E-AFF3-5831E2A717F1}" destId="{B5BAE9C6-451D-4DF3-8719-E70256F74A5C}" srcOrd="8" destOrd="0" presId="urn:microsoft.com/office/officeart/2005/8/layout/chevron1"/>
    <dgm:cxn modelId="{FE289CF2-F54F-4629-A45B-21882E5F3606}" type="presParOf" srcId="{B3C61502-ED84-427E-AFF3-5831E2A717F1}" destId="{61624ACA-3066-4307-A7AD-8309650DCBBF}" srcOrd="9" destOrd="0" presId="urn:microsoft.com/office/officeart/2005/8/layout/chevron1"/>
    <dgm:cxn modelId="{ABB45749-68AF-41E3-8C23-1D1F8AEED036}" type="presParOf" srcId="{B3C61502-ED84-427E-AFF3-5831E2A717F1}" destId="{E30C8937-AC44-42EA-90A7-F845216F7F79}"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60FAF-0FF5-4198-AF73-0601922DEC01}">
      <dsp:nvSpPr>
        <dsp:cNvPr id="0" name=""/>
        <dsp:cNvSpPr/>
      </dsp:nvSpPr>
      <dsp:spPr>
        <a:xfrm>
          <a:off x="5349" y="3452996"/>
          <a:ext cx="1990143" cy="796057"/>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rtl="0">
            <a:lnSpc>
              <a:spcPct val="90000"/>
            </a:lnSpc>
            <a:spcBef>
              <a:spcPct val="0"/>
            </a:spcBef>
            <a:spcAft>
              <a:spcPct val="35000"/>
            </a:spcAft>
          </a:pPr>
          <a:r>
            <a:rPr lang="nl-NL" sz="1300" b="1" kern="1200" err="1">
              <a:solidFill>
                <a:schemeClr val="tx1"/>
              </a:solidFill>
              <a:latin typeface="Calibri Light" panose="020F0302020204030204"/>
            </a:rPr>
            <a:t>Assumptions</a:t>
          </a:r>
          <a:r>
            <a:rPr lang="nl-NL" sz="1300" b="1" kern="1200">
              <a:solidFill>
                <a:schemeClr val="tx1"/>
              </a:solidFill>
              <a:latin typeface="Calibri Light" panose="020F0302020204030204"/>
            </a:rPr>
            <a:t> &amp; </a:t>
          </a:r>
          <a:r>
            <a:rPr lang="nl-NL" sz="1300" b="1" kern="1200" err="1">
              <a:solidFill>
                <a:schemeClr val="tx1"/>
              </a:solidFill>
              <a:latin typeface="Calibri Light" panose="020F0302020204030204"/>
            </a:rPr>
            <a:t>risks</a:t>
          </a:r>
          <a:endParaRPr lang="nl-NL" sz="1300" b="1" kern="1200">
            <a:solidFill>
              <a:schemeClr val="tx1"/>
            </a:solidFill>
          </a:endParaRPr>
        </a:p>
      </dsp:txBody>
      <dsp:txXfrm>
        <a:off x="403378" y="3452996"/>
        <a:ext cx="1194086" cy="796057"/>
      </dsp:txXfrm>
    </dsp:sp>
    <dsp:sp modelId="{10824083-5251-4CD2-90B6-3B1A9412E48D}">
      <dsp:nvSpPr>
        <dsp:cNvPr id="0" name=""/>
        <dsp:cNvSpPr/>
      </dsp:nvSpPr>
      <dsp:spPr>
        <a:xfrm>
          <a:off x="1796479" y="3452996"/>
          <a:ext cx="1990143" cy="796057"/>
        </a:xfrm>
        <a:prstGeom prst="chevron">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a:solidFill>
                <a:schemeClr val="tx1"/>
              </a:solidFill>
              <a:latin typeface="Calibri Light" panose="020F0302020204030204"/>
            </a:rPr>
            <a:t>Resources/</a:t>
          </a:r>
          <a:r>
            <a:rPr lang="nl-NL" sz="1300" b="1" kern="1200" err="1">
              <a:solidFill>
                <a:schemeClr val="tx1"/>
              </a:solidFill>
              <a:latin typeface="Calibri Light" panose="020F0302020204030204"/>
            </a:rPr>
            <a:t>inputs</a:t>
          </a:r>
          <a:endParaRPr lang="nl-NL" sz="1300" b="1" kern="1200">
            <a:solidFill>
              <a:schemeClr val="tx1"/>
            </a:solidFill>
          </a:endParaRPr>
        </a:p>
      </dsp:txBody>
      <dsp:txXfrm>
        <a:off x="2194508" y="3452996"/>
        <a:ext cx="1194086" cy="796057"/>
      </dsp:txXfrm>
    </dsp:sp>
    <dsp:sp modelId="{68629082-C739-41D7-827B-8487852D4607}">
      <dsp:nvSpPr>
        <dsp:cNvPr id="0" name=""/>
        <dsp:cNvSpPr/>
      </dsp:nvSpPr>
      <dsp:spPr>
        <a:xfrm>
          <a:off x="3587608" y="3452996"/>
          <a:ext cx="1990143" cy="796057"/>
        </a:xfrm>
        <a:prstGeom prst="chevron">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err="1">
              <a:solidFill>
                <a:schemeClr val="tx1"/>
              </a:solidFill>
              <a:latin typeface="Calibri Light" panose="020F0302020204030204"/>
            </a:rPr>
            <a:t>Activities</a:t>
          </a:r>
          <a:endParaRPr lang="nl-NL" sz="1300" b="1" kern="1200">
            <a:solidFill>
              <a:schemeClr val="tx1"/>
            </a:solidFill>
          </a:endParaRPr>
        </a:p>
      </dsp:txBody>
      <dsp:txXfrm>
        <a:off x="3985637" y="3452996"/>
        <a:ext cx="1194086" cy="796057"/>
      </dsp:txXfrm>
    </dsp:sp>
    <dsp:sp modelId="{979F20DA-9AA7-4983-AC8B-0C8D5B463A9E}">
      <dsp:nvSpPr>
        <dsp:cNvPr id="0" name=""/>
        <dsp:cNvSpPr/>
      </dsp:nvSpPr>
      <dsp:spPr>
        <a:xfrm>
          <a:off x="5378737" y="3452996"/>
          <a:ext cx="1990143" cy="796057"/>
        </a:xfrm>
        <a:prstGeom prst="chevron">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a:solidFill>
                <a:schemeClr val="tx1"/>
              </a:solidFill>
              <a:latin typeface="Calibri Light" panose="020F0302020204030204"/>
            </a:rPr>
            <a:t>Outputs</a:t>
          </a:r>
        </a:p>
      </dsp:txBody>
      <dsp:txXfrm>
        <a:off x="5776766" y="3452996"/>
        <a:ext cx="1194086" cy="796057"/>
      </dsp:txXfrm>
    </dsp:sp>
    <dsp:sp modelId="{B5BAE9C6-451D-4DF3-8719-E70256F74A5C}">
      <dsp:nvSpPr>
        <dsp:cNvPr id="0" name=""/>
        <dsp:cNvSpPr/>
      </dsp:nvSpPr>
      <dsp:spPr>
        <a:xfrm>
          <a:off x="7169866" y="3452996"/>
          <a:ext cx="1990143" cy="796057"/>
        </a:xfrm>
        <a:prstGeom prst="chevron">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a:solidFill>
                <a:schemeClr val="tx1"/>
              </a:solidFill>
              <a:latin typeface="Calibri Light" panose="020F0302020204030204"/>
            </a:rPr>
            <a:t>Outcome</a:t>
          </a:r>
        </a:p>
      </dsp:txBody>
      <dsp:txXfrm>
        <a:off x="7567895" y="3452996"/>
        <a:ext cx="1194086" cy="796057"/>
      </dsp:txXfrm>
    </dsp:sp>
    <dsp:sp modelId="{E30C8937-AC44-42EA-90A7-F845216F7F79}">
      <dsp:nvSpPr>
        <dsp:cNvPr id="0" name=""/>
        <dsp:cNvSpPr/>
      </dsp:nvSpPr>
      <dsp:spPr>
        <a:xfrm>
          <a:off x="8960995" y="3452996"/>
          <a:ext cx="1990143" cy="796057"/>
        </a:xfrm>
        <a:prstGeom prst="chevron">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a:solidFill>
                <a:schemeClr val="tx1"/>
              </a:solidFill>
              <a:latin typeface="Calibri Light" panose="020F0302020204030204"/>
            </a:rPr>
            <a:t>Impact</a:t>
          </a:r>
        </a:p>
      </dsp:txBody>
      <dsp:txXfrm>
        <a:off x="9359024" y="3452996"/>
        <a:ext cx="1194086" cy="7960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8CCA4B9-F536-4663-8119-2215FEC07998}"/>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94C9CC46-D0EA-4183-86C7-1FD55820C99A}"/>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79357A31-665B-48E5-8CA3-226337B57428}" type="datetimeFigureOut">
              <a:rPr lang="fr-BE" smtClean="0"/>
              <a:t>22-11-24</a:t>
            </a:fld>
            <a:endParaRPr lang="fr-BE"/>
          </a:p>
        </p:txBody>
      </p:sp>
      <p:sp>
        <p:nvSpPr>
          <p:cNvPr id="6" name="Espace réservé du pied de page 5">
            <a:extLst>
              <a:ext uri="{FF2B5EF4-FFF2-40B4-BE49-F238E27FC236}">
                <a16:creationId xmlns:a16="http://schemas.microsoft.com/office/drawing/2014/main" id="{6AB5B229-A579-4669-A8F0-3FD5B27EA492}"/>
              </a:ext>
            </a:extLst>
          </p:cNvPr>
          <p:cNvSpPr>
            <a:spLocks noGrp="1"/>
          </p:cNvSpPr>
          <p:nvPr>
            <p:ph type="ftr" sz="quarter" idx="2"/>
          </p:nvPr>
        </p:nvSpPr>
        <p:spPr>
          <a:xfrm>
            <a:off x="1404790" y="6453026"/>
            <a:ext cx="6842150" cy="351736"/>
          </a:xfrm>
          <a:prstGeom prst="rect">
            <a:avLst/>
          </a:prstGeom>
          <a:blipFill>
            <a:blip r:embed="rId2"/>
            <a:stretch>
              <a:fillRect/>
            </a:stretch>
          </a:blipFill>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a:extLst>
              <a:ext uri="{FF2B5EF4-FFF2-40B4-BE49-F238E27FC236}">
                <a16:creationId xmlns:a16="http://schemas.microsoft.com/office/drawing/2014/main" id="{2FEAEB51-0758-45ED-8C25-BF5E222B8A83}"/>
              </a:ext>
            </a:extLst>
          </p:cNvPr>
          <p:cNvSpPr>
            <a:spLocks noGrp="1"/>
          </p:cNvSpPr>
          <p:nvPr>
            <p:ph type="sldNum" sz="quarter" idx="3"/>
          </p:nvPr>
        </p:nvSpPr>
        <p:spPr>
          <a:xfrm>
            <a:off x="8395682" y="6443678"/>
            <a:ext cx="650663" cy="345846"/>
          </a:xfrm>
          <a:prstGeom prst="rect">
            <a:avLst/>
          </a:prstGeom>
          <a:blipFill>
            <a:blip r:embed="rId2"/>
            <a:stretch>
              <a:fillRect/>
            </a:stretch>
          </a:blipFill>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1942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4CAF85CD-E54C-4546-BEBC-781C2DB58300}" type="datetimeFigureOut">
              <a:rPr lang="fr-BE" smtClean="0"/>
              <a:t>22-11-24</a:t>
            </a:fld>
            <a:endParaRPr lang="fr-BE"/>
          </a:p>
        </p:txBody>
      </p:sp>
      <p:sp>
        <p:nvSpPr>
          <p:cNvPr id="4" name="Espace réservé de l'image des diapositives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fr-BE"/>
          </a:p>
        </p:txBody>
      </p:sp>
      <p:sp>
        <p:nvSpPr>
          <p:cNvPr id="5" name="Espace réservé des notes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404790" y="6658664"/>
            <a:ext cx="6842150" cy="351736"/>
          </a:xfrm>
          <a:prstGeom prst="rect">
            <a:avLst/>
          </a:prstGeom>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p:cNvSpPr>
            <a:spLocks noGrp="1"/>
          </p:cNvSpPr>
          <p:nvPr>
            <p:ph type="sldNum" sz="quarter" idx="5"/>
          </p:nvPr>
        </p:nvSpPr>
        <p:spPr>
          <a:xfrm>
            <a:off x="8643585" y="6533693"/>
            <a:ext cx="650663" cy="345846"/>
          </a:xfrm>
          <a:prstGeom prst="rect">
            <a:avLst/>
          </a:prstGeom>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455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livelihoods</a:t>
            </a:r>
          </a:p>
          <a:p>
            <a:r>
              <a:rPr lang="en-US"/>
              <a:t>SO: certification &amp; employment</a:t>
            </a:r>
            <a:endParaRPr lang="en-UG"/>
          </a:p>
        </p:txBody>
      </p:sp>
      <p:sp>
        <p:nvSpPr>
          <p:cNvPr id="4" name="Slide Number Placeholder 3"/>
          <p:cNvSpPr>
            <a:spLocks noGrp="1"/>
          </p:cNvSpPr>
          <p:nvPr>
            <p:ph type="sldNum" sz="quarter" idx="5"/>
          </p:nvPr>
        </p:nvSpPr>
        <p:spPr/>
        <p:txBody>
          <a:bodyPr/>
          <a:lstStyle/>
          <a:p>
            <a:fld id="{F24C261D-1966-411E-9C31-72BA4F47BB72}" type="slidenum">
              <a:rPr lang="fr-BE" smtClean="0"/>
              <a:t>19</a:t>
            </a:fld>
            <a:endParaRPr lang="fr-BE"/>
          </a:p>
        </p:txBody>
      </p:sp>
    </p:spTree>
    <p:extLst>
      <p:ext uri="{BB962C8B-B14F-4D97-AF65-F5344CB8AC3E}">
        <p14:creationId xmlns:p14="http://schemas.microsoft.com/office/powerpoint/2010/main" val="1512307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couvertur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95565" y="1887794"/>
            <a:ext cx="6616513" cy="1651666"/>
          </a:xfrm>
        </p:spPr>
        <p:txBody>
          <a:bodyPr anchor="b">
            <a:normAutofit/>
          </a:bodyPr>
          <a:lstStyle>
            <a:lvl1pPr marL="92075" indent="0" algn="l">
              <a:defRPr sz="4400">
                <a:solidFill>
                  <a:srgbClr val="D81A1A"/>
                </a:solidFill>
              </a:defRPr>
            </a:lvl1pPr>
          </a:lstStyle>
          <a:p>
            <a:r>
              <a:rPr lang="fr-FR"/>
              <a:t>Click to edit the title</a:t>
            </a:r>
            <a:endParaRPr lang="fr-BE"/>
          </a:p>
        </p:txBody>
      </p:sp>
      <p:sp>
        <p:nvSpPr>
          <p:cNvPr id="3" name="Sous-titre 2"/>
          <p:cNvSpPr>
            <a:spLocks noGrp="1"/>
          </p:cNvSpPr>
          <p:nvPr>
            <p:ph type="subTitle" idx="1" hasCustomPrompt="1"/>
          </p:nvPr>
        </p:nvSpPr>
        <p:spPr>
          <a:xfrm>
            <a:off x="295565" y="3670864"/>
            <a:ext cx="6616513" cy="1166607"/>
          </a:xfrm>
        </p:spPr>
        <p:txBody>
          <a:bodyPr>
            <a:normAutofit/>
          </a:bodyPr>
          <a:lstStyle>
            <a:lvl1pPr marL="92075" indent="0" algn="l">
              <a:buNone/>
              <a:defRPr sz="2400">
                <a:solidFill>
                  <a:srgbClr val="58575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edit the subtitle</a:t>
            </a:r>
            <a:endParaRPr lang="fr-BE"/>
          </a:p>
        </p:txBody>
      </p:sp>
    </p:spTree>
    <p:extLst>
      <p:ext uri="{BB962C8B-B14F-4D97-AF65-F5344CB8AC3E}">
        <p14:creationId xmlns:p14="http://schemas.microsoft.com/office/powerpoint/2010/main" val="158380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pu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9302" y="345461"/>
            <a:ext cx="8637789" cy="1325563"/>
          </a:xfrm>
        </p:spPr>
        <p:txBody>
          <a:bodyPr/>
          <a:lstStyle/>
          <a:p>
            <a:r>
              <a:rPr lang="fr-FR"/>
              <a:t>Change title style</a:t>
            </a:r>
            <a:endParaRPr lang="fr-BE"/>
          </a:p>
        </p:txBody>
      </p:sp>
      <p:sp>
        <p:nvSpPr>
          <p:cNvPr id="3" name="Espace réservé du contenu 2"/>
          <p:cNvSpPr>
            <a:spLocks noGrp="1"/>
          </p:cNvSpPr>
          <p:nvPr>
            <p:ph idx="1" hasCustomPrompt="1"/>
          </p:nvPr>
        </p:nvSpPr>
        <p:spPr>
          <a:xfrm>
            <a:off x="1799302" y="1825625"/>
            <a:ext cx="8637789" cy="4351338"/>
          </a:xfrm>
        </p:spPr>
        <p:txBody>
          <a:bodyPr/>
          <a:lstStyle>
            <a:lvl1pPr marL="268288" indent="-268288">
              <a:tabLst/>
              <a:defRPr/>
            </a:lvl1pPr>
            <a:lvl2pPr marL="628650" indent="-171450">
              <a:tabLst>
                <a:tab pos="360363" algn="l"/>
              </a:tabLst>
              <a:defRPr/>
            </a:lvl2pPr>
            <a:lvl3pPr marL="1081088" indent="-166688">
              <a:tabLst>
                <a:tab pos="360363" algn="l"/>
              </a:tabLst>
              <a:defRPr/>
            </a:lvl3pPr>
            <a:lvl4pPr marL="1524000" indent="-152400">
              <a:tabLst>
                <a:tab pos="360363" algn="l"/>
              </a:tabLst>
              <a:defRPr/>
            </a:lvl4pPr>
            <a:lvl5pPr marL="1976438" indent="-147638">
              <a:tabLst>
                <a:tab pos="360363" algn="l"/>
              </a:tabLst>
              <a:defRPr/>
            </a:lvl5pPr>
          </a:lstStyle>
          <a:p>
            <a:pPr lvl="0"/>
            <a:r>
              <a:rPr lang="fr-FR"/>
              <a:t>Change master text style</a:t>
            </a:r>
          </a:p>
          <a:p>
            <a:pPr lvl="1"/>
            <a:r>
              <a:rPr lang="fr-FR"/>
              <a:t>Second level</a:t>
            </a:r>
          </a:p>
          <a:p>
            <a:pPr lvl="2"/>
            <a:r>
              <a:rPr lang="fr-FR"/>
              <a:t>Third level</a:t>
            </a:r>
            <a:endParaRPr lang="fr-BE"/>
          </a:p>
        </p:txBody>
      </p:sp>
    </p:spTree>
    <p:extLst>
      <p:ext uri="{BB962C8B-B14F-4D97-AF65-F5344CB8AC3E}">
        <p14:creationId xmlns:p14="http://schemas.microsoft.com/office/powerpoint/2010/main" val="215546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1799302" y="1825625"/>
            <a:ext cx="4220498"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431925" indent="-60325">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4" name="Espace réservé du contenu 3"/>
          <p:cNvSpPr>
            <a:spLocks noGrp="1"/>
          </p:cNvSpPr>
          <p:nvPr>
            <p:ph sz="half" idx="2" hasCustomPrompt="1"/>
          </p:nvPr>
        </p:nvSpPr>
        <p:spPr>
          <a:xfrm>
            <a:off x="6172200" y="1825625"/>
            <a:ext cx="4264891"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524000" indent="-152400">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5" name="Titre 1">
            <a:extLst>
              <a:ext uri="{FF2B5EF4-FFF2-40B4-BE49-F238E27FC236}">
                <a16:creationId xmlns:a16="http://schemas.microsoft.com/office/drawing/2014/main" id="{35C545CE-72B3-4E12-8B98-DFF48004107A}"/>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1562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75CF8457-64FC-4063-9862-B0916BDE079C}"/>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55991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lide 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82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1764144" y="2057400"/>
            <a:ext cx="4331853"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Click on the icon to insert an image</a:t>
            </a:r>
            <a:endParaRPr lang="fr-BE"/>
          </a:p>
        </p:txBody>
      </p:sp>
      <p:sp>
        <p:nvSpPr>
          <p:cNvPr id="4" name="Espace réservé du texte 3"/>
          <p:cNvSpPr>
            <a:spLocks noGrp="1"/>
          </p:cNvSpPr>
          <p:nvPr>
            <p:ph type="body" sz="half" idx="2" hasCustomPrompt="1"/>
          </p:nvPr>
        </p:nvSpPr>
        <p:spPr>
          <a:xfrm>
            <a:off x="6095998" y="2057400"/>
            <a:ext cx="433185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Change master text style</a:t>
            </a:r>
          </a:p>
        </p:txBody>
      </p:sp>
      <p:sp>
        <p:nvSpPr>
          <p:cNvPr id="5" name="Titre 1">
            <a:extLst>
              <a:ext uri="{FF2B5EF4-FFF2-40B4-BE49-F238E27FC236}">
                <a16:creationId xmlns:a16="http://schemas.microsoft.com/office/drawing/2014/main" id="{7D5FE63B-9C10-455C-A818-4D3606BBCED1}"/>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22919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Change title style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Change master text style</a:t>
            </a:r>
          </a:p>
          <a:p>
            <a:pPr lvl="1"/>
            <a:r>
              <a:rPr lang="fr-FR"/>
              <a:t>Second level</a:t>
            </a:r>
          </a:p>
          <a:p>
            <a:pPr lvl="2"/>
            <a:r>
              <a:rPr lang="fr-FR"/>
              <a:t>Third level</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C5389CC9-17CE-4DF9-8474-521CFDDE49E8}" type="datetimeFigureOut">
              <a:rPr lang="fr-BE" smtClean="0"/>
              <a:pPr/>
              <a:t>22-11-24</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B8C414BF-7573-4B63-9595-FD7681D99699}" type="slidenum">
              <a:rPr lang="fr-BE" smtClean="0"/>
              <a:pPr/>
              <a:t>‹#›</a:t>
            </a:fld>
            <a:endParaRPr lang="fr-BE"/>
          </a:p>
        </p:txBody>
      </p:sp>
    </p:spTree>
    <p:extLst>
      <p:ext uri="{BB962C8B-B14F-4D97-AF65-F5344CB8AC3E}">
        <p14:creationId xmlns:p14="http://schemas.microsoft.com/office/powerpoint/2010/main" val="2875143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xStyles>
    <p:title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p:titleStyle>
    <p:body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submit.link/32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enabel.be/grant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enabel.be/grant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submit.link/32a"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4483-6737-CCDD-6CA1-0615D4CC296B}"/>
              </a:ext>
            </a:extLst>
          </p:cNvPr>
          <p:cNvSpPr>
            <a:spLocks noGrp="1"/>
          </p:cNvSpPr>
          <p:nvPr>
            <p:ph type="ctrTitle"/>
          </p:nvPr>
        </p:nvSpPr>
        <p:spPr>
          <a:xfrm>
            <a:off x="-2782" y="3116702"/>
            <a:ext cx="8620880" cy="1573440"/>
          </a:xfrm>
        </p:spPr>
        <p:txBody>
          <a:bodyPr>
            <a:noAutofit/>
          </a:bodyPr>
          <a:lstStyle/>
          <a:p>
            <a:r>
              <a:rPr lang="nl-BE" b="1">
                <a:solidFill>
                  <a:srgbClr val="C00000"/>
                </a:solidFill>
              </a:rPr>
              <a:t>Call For </a:t>
            </a:r>
            <a:r>
              <a:rPr lang="nl-BE" b="1" err="1">
                <a:solidFill>
                  <a:srgbClr val="C00000"/>
                </a:solidFill>
              </a:rPr>
              <a:t>Proposals</a:t>
            </a:r>
            <a:r>
              <a:rPr lang="nl-BE" b="1">
                <a:solidFill>
                  <a:srgbClr val="C00000"/>
                </a:solidFill>
              </a:rPr>
              <a:t> UGA22003-10004</a:t>
            </a:r>
            <a:r>
              <a:rPr lang="nl-BE"/>
              <a:t/>
            </a:r>
            <a:br>
              <a:rPr lang="nl-BE"/>
            </a:br>
            <a:r>
              <a:rPr lang="nl-BE" sz="3200" err="1"/>
              <a:t>Supporting</a:t>
            </a:r>
            <a:r>
              <a:rPr lang="nl-BE" sz="3200"/>
              <a:t> </a:t>
            </a:r>
            <a:r>
              <a:rPr lang="nl-BE" sz="3200" err="1"/>
              <a:t>vulnerable</a:t>
            </a:r>
            <a:r>
              <a:rPr lang="nl-BE" sz="3200"/>
              <a:t> </a:t>
            </a:r>
            <a:r>
              <a:rPr lang="nl-BE" sz="3200" err="1"/>
              <a:t>youth</a:t>
            </a:r>
            <a:r>
              <a:rPr lang="nl-BE" sz="3200"/>
              <a:t> </a:t>
            </a:r>
            <a:r>
              <a:rPr lang="nl-BE" sz="3200" err="1"/>
              <a:t>to</a:t>
            </a:r>
            <a:r>
              <a:rPr lang="nl-BE" sz="3200"/>
              <a:t> </a:t>
            </a:r>
            <a:r>
              <a:rPr lang="nl-BE" sz="3200" err="1"/>
              <a:t>develop</a:t>
            </a:r>
            <a:r>
              <a:rPr lang="nl-BE" sz="3200"/>
              <a:t> </a:t>
            </a:r>
            <a:r>
              <a:rPr lang="nl-BE" sz="3200" err="1"/>
              <a:t>sustainable</a:t>
            </a:r>
            <a:r>
              <a:rPr lang="nl-BE" sz="3200"/>
              <a:t> micro- </a:t>
            </a:r>
            <a:r>
              <a:rPr lang="nl-BE" sz="3200" err="1"/>
              <a:t>and</a:t>
            </a:r>
            <a:r>
              <a:rPr lang="nl-BE" sz="3200"/>
              <a:t> small </a:t>
            </a:r>
            <a:r>
              <a:rPr lang="nl-BE" sz="3200" err="1"/>
              <a:t>businesses</a:t>
            </a:r>
            <a:r>
              <a:rPr lang="nl-BE" sz="3200"/>
              <a:t> </a:t>
            </a:r>
            <a:r>
              <a:rPr lang="nl-BE" sz="3200" err="1"/>
              <a:t>for</a:t>
            </a:r>
            <a:r>
              <a:rPr lang="nl-BE" sz="3200"/>
              <a:t> </a:t>
            </a:r>
            <a:r>
              <a:rPr lang="nl-BE" sz="3200" err="1"/>
              <a:t>enhanced</a:t>
            </a:r>
            <a:r>
              <a:rPr lang="nl-BE" sz="3200"/>
              <a:t> </a:t>
            </a:r>
            <a:r>
              <a:rPr lang="nl-BE" sz="3200" err="1"/>
              <a:t>resilience</a:t>
            </a:r>
            <a:r>
              <a:rPr lang="nl-BE" sz="3200"/>
              <a:t> </a:t>
            </a:r>
            <a:r>
              <a:rPr lang="nl-BE" sz="3200" err="1"/>
              <a:t>and</a:t>
            </a:r>
            <a:r>
              <a:rPr lang="nl-BE" sz="3200"/>
              <a:t> </a:t>
            </a:r>
            <a:r>
              <a:rPr lang="nl-BE" sz="3200" err="1"/>
              <a:t>economic</a:t>
            </a:r>
            <a:r>
              <a:rPr lang="nl-BE" sz="3200"/>
              <a:t> </a:t>
            </a:r>
            <a:r>
              <a:rPr lang="nl-BE" sz="3200" err="1"/>
              <a:t>integration</a:t>
            </a:r>
            <a:r>
              <a:rPr lang="nl-BE" sz="3200"/>
              <a:t> in West Nile </a:t>
            </a:r>
            <a:r>
              <a:rPr lang="nl-BE" sz="3200" err="1"/>
              <a:t>region</a:t>
            </a:r>
            <a:endParaRPr lang="nl-NL" sz="3200" err="1">
              <a:cs typeface="Calibri"/>
            </a:endParaRPr>
          </a:p>
        </p:txBody>
      </p:sp>
      <p:sp>
        <p:nvSpPr>
          <p:cNvPr id="3" name="Subtitle 2">
            <a:extLst>
              <a:ext uri="{FF2B5EF4-FFF2-40B4-BE49-F238E27FC236}">
                <a16:creationId xmlns:a16="http://schemas.microsoft.com/office/drawing/2014/main" id="{347B1179-C751-F2B8-F5C3-C07A95C099BA}"/>
              </a:ext>
            </a:extLst>
          </p:cNvPr>
          <p:cNvSpPr>
            <a:spLocks noGrp="1"/>
          </p:cNvSpPr>
          <p:nvPr>
            <p:ph type="subTitle" idx="1"/>
          </p:nvPr>
        </p:nvSpPr>
        <p:spPr>
          <a:xfrm>
            <a:off x="197243" y="4809800"/>
            <a:ext cx="6616513" cy="1166607"/>
          </a:xfrm>
        </p:spPr>
        <p:txBody>
          <a:bodyPr>
            <a:normAutofit/>
          </a:bodyPr>
          <a:lstStyle/>
          <a:p>
            <a:r>
              <a:rPr lang="en-US" sz="2800"/>
              <a:t>Information sessions – </a:t>
            </a:r>
            <a:r>
              <a:rPr lang="en-US" sz="2800" b="1"/>
              <a:t>proposal stage</a:t>
            </a:r>
            <a:endParaRPr lang="en-UG" sz="2800" b="1"/>
          </a:p>
        </p:txBody>
      </p:sp>
    </p:spTree>
    <p:extLst>
      <p:ext uri="{BB962C8B-B14F-4D97-AF65-F5344CB8AC3E}">
        <p14:creationId xmlns:p14="http://schemas.microsoft.com/office/powerpoint/2010/main" val="56740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849033" cy="1325563"/>
          </a:xfrm>
        </p:spPr>
        <p:txBody>
          <a:bodyPr/>
          <a:lstStyle/>
          <a:p>
            <a:r>
              <a:rPr lang="nl-BE" b="1">
                <a:solidFill>
                  <a:srgbClr val="C00000"/>
                </a:solidFill>
                <a:latin typeface="+mj-lt"/>
              </a:rPr>
              <a:t>Strategies promoted RECAP</a:t>
            </a:r>
            <a:endParaRPr lang="en-US" b="1">
              <a:solidFill>
                <a:srgbClr val="C00000"/>
              </a:solidFill>
              <a:latin typeface="+mj-lt"/>
            </a:endParaRPr>
          </a:p>
        </p:txBody>
      </p:sp>
      <p:sp>
        <p:nvSpPr>
          <p:cNvPr id="7" name="Content Placeholder 6"/>
          <p:cNvSpPr>
            <a:spLocks noGrp="1"/>
          </p:cNvSpPr>
          <p:nvPr>
            <p:ph idx="1"/>
          </p:nvPr>
        </p:nvSpPr>
        <p:spPr>
          <a:xfrm>
            <a:off x="722811" y="1443445"/>
            <a:ext cx="11251474" cy="5257800"/>
          </a:xfrm>
        </p:spPr>
        <p:txBody>
          <a:bodyPr vert="horz" lIns="91440" tIns="45720" rIns="91440" bIns="45720" rtlCol="0" anchor="t">
            <a:normAutofit fontScale="92500" lnSpcReduction="20000"/>
          </a:bodyPr>
          <a:lstStyle/>
          <a:p>
            <a:pPr marL="0" lvl="0" indent="0">
              <a:buNone/>
            </a:pPr>
            <a:r>
              <a:rPr lang="en-US" sz="2400" b="1">
                <a:solidFill>
                  <a:srgbClr val="C00000"/>
                </a:solidFill>
                <a:ea typeface="Calibri" panose="020F0502020204030204"/>
                <a:cs typeface="Calibri" panose="020F0502020204030204"/>
              </a:rPr>
              <a:t>S</a:t>
            </a:r>
            <a:r>
              <a:rPr lang="en-US" sz="2400" b="1" i="0" u="none" strike="noStrike" baseline="0">
                <a:solidFill>
                  <a:srgbClr val="C00000"/>
                </a:solidFill>
              </a:rPr>
              <a:t>ustainable micro- and small business development initiatives</a:t>
            </a:r>
            <a:r>
              <a:rPr lang="en-US" sz="2400" b="1" i="0" u="none" strike="noStrike" baseline="0">
                <a:solidFill>
                  <a:schemeClr val="tx1">
                    <a:lumMod val="75000"/>
                    <a:lumOff val="25000"/>
                  </a:schemeClr>
                </a:solidFill>
              </a:rPr>
              <a:t>, </a:t>
            </a:r>
            <a:r>
              <a:rPr lang="en-US" sz="2400" i="0" u="none" strike="noStrike" baseline="0">
                <a:solidFill>
                  <a:schemeClr val="tx1">
                    <a:lumMod val="75000"/>
                    <a:lumOff val="25000"/>
                  </a:schemeClr>
                </a:solidFill>
              </a:rPr>
              <a:t>integrating:</a:t>
            </a:r>
          </a:p>
          <a:p>
            <a:r>
              <a:rPr lang="en-US" sz="2400" b="1" i="0" u="none" strike="noStrike" baseline="0">
                <a:solidFill>
                  <a:schemeClr val="tx1">
                    <a:lumMod val="75000"/>
                    <a:lumOff val="25000"/>
                  </a:schemeClr>
                </a:solidFill>
              </a:rPr>
              <a:t>Business development support </a:t>
            </a:r>
            <a:r>
              <a:rPr lang="en-US" sz="2400" i="0" u="none" strike="noStrike" baseline="0">
                <a:solidFill>
                  <a:schemeClr val="tx1">
                    <a:lumMod val="75000"/>
                    <a:lumOff val="25000"/>
                  </a:schemeClr>
                </a:solidFill>
              </a:rPr>
              <a:t>(training, technical assistance, coaching) </a:t>
            </a:r>
          </a:p>
          <a:p>
            <a:r>
              <a:rPr lang="en-US" sz="2400" b="1" i="0" u="none" strike="noStrike" baseline="0">
                <a:solidFill>
                  <a:schemeClr val="tx1">
                    <a:lumMod val="75000"/>
                    <a:lumOff val="25000"/>
                  </a:schemeClr>
                </a:solidFill>
              </a:rPr>
              <a:t>Innovative approaches, (best-available) technologies and good practices </a:t>
            </a:r>
            <a:r>
              <a:rPr lang="en-US" sz="2400" i="0" u="none" strike="noStrike" baseline="0">
                <a:solidFill>
                  <a:schemeClr val="tx1">
                    <a:lumMod val="75000"/>
                    <a:lumOff val="25000"/>
                  </a:schemeClr>
                </a:solidFill>
              </a:rPr>
              <a:t>(</a:t>
            </a:r>
            <a:r>
              <a:rPr lang="en-US" sz="2400" i="1" u="none" strike="noStrike" baseline="0" err="1">
                <a:solidFill>
                  <a:schemeClr val="tx1">
                    <a:lumMod val="75000"/>
                    <a:lumOff val="25000"/>
                  </a:schemeClr>
                </a:solidFill>
              </a:rPr>
              <a:t>ie</a:t>
            </a:r>
            <a:r>
              <a:rPr lang="en-US" sz="2400" i="1" u="none" strike="noStrike" baseline="0">
                <a:solidFill>
                  <a:schemeClr val="tx1">
                    <a:lumMod val="75000"/>
                    <a:lumOff val="25000"/>
                  </a:schemeClr>
                </a:solidFill>
              </a:rPr>
              <a:t>.  green agriculture, </a:t>
            </a:r>
            <a:r>
              <a:rPr lang="en-US" sz="2400" i="1" u="none" strike="noStrike" baseline="0" err="1">
                <a:solidFill>
                  <a:schemeClr val="tx1">
                    <a:lumMod val="75000"/>
                    <a:lumOff val="25000"/>
                  </a:schemeClr>
                </a:solidFill>
              </a:rPr>
              <a:t>agro</a:t>
            </a:r>
            <a:r>
              <a:rPr lang="en-US" sz="2400" i="1" u="none" strike="noStrike" baseline="0">
                <a:solidFill>
                  <a:schemeClr val="tx1">
                    <a:lumMod val="75000"/>
                    <a:lumOff val="25000"/>
                  </a:schemeClr>
                </a:solidFill>
              </a:rPr>
              <a:t>-ecological principles, digital solutions/tools, …) </a:t>
            </a:r>
          </a:p>
          <a:p>
            <a:r>
              <a:rPr lang="en-US" sz="2400" b="0" i="0" u="none" strike="noStrike" baseline="0">
                <a:solidFill>
                  <a:schemeClr val="tx1">
                    <a:lumMod val="75000"/>
                    <a:lumOff val="25000"/>
                  </a:schemeClr>
                </a:solidFill>
              </a:rPr>
              <a:t>Engagement of other </a:t>
            </a:r>
            <a:r>
              <a:rPr lang="en-US" sz="2400" b="1" i="0" u="none" strike="noStrike" baseline="0">
                <a:solidFill>
                  <a:schemeClr val="tx1">
                    <a:lumMod val="75000"/>
                    <a:lumOff val="25000"/>
                  </a:schemeClr>
                </a:solidFill>
              </a:rPr>
              <a:t>private sector </a:t>
            </a:r>
            <a:r>
              <a:rPr lang="en-US" sz="2400" b="0" i="0" u="none" strike="noStrike" baseline="0">
                <a:solidFill>
                  <a:schemeClr val="tx1">
                    <a:lumMod val="75000"/>
                    <a:lumOff val="25000"/>
                  </a:schemeClr>
                </a:solidFill>
              </a:rPr>
              <a:t>actors to mobilize sector-specific expertise and/or to support development of business relationships (B2B, sales or input agreements);</a:t>
            </a:r>
          </a:p>
          <a:p>
            <a:r>
              <a:rPr lang="en-US" sz="2400" b="0" i="0" u="none" strike="noStrike" baseline="0">
                <a:solidFill>
                  <a:schemeClr val="tx1">
                    <a:lumMod val="75000"/>
                    <a:lumOff val="25000"/>
                  </a:schemeClr>
                </a:solidFill>
              </a:rPr>
              <a:t>Strategies to enhance beneficiaries’ </a:t>
            </a:r>
            <a:r>
              <a:rPr lang="en-US" sz="2400" b="1" i="0" u="none" strike="noStrike" baseline="0">
                <a:solidFill>
                  <a:schemeClr val="tx1">
                    <a:lumMod val="75000"/>
                    <a:lumOff val="25000"/>
                  </a:schemeClr>
                </a:solidFill>
              </a:rPr>
              <a:t>access to affordable finance and capital</a:t>
            </a:r>
            <a:r>
              <a:rPr lang="en-US" sz="2400">
                <a:solidFill>
                  <a:schemeClr val="tx1">
                    <a:lumMod val="75000"/>
                    <a:lumOff val="25000"/>
                  </a:schemeClr>
                </a:solidFill>
              </a:rPr>
              <a:t>;</a:t>
            </a:r>
          </a:p>
          <a:p>
            <a:r>
              <a:rPr lang="en-US" sz="2400" b="0" i="0" u="none" strike="noStrike" baseline="0">
                <a:solidFill>
                  <a:schemeClr val="tx1">
                    <a:lumMod val="75000"/>
                    <a:lumOff val="25000"/>
                  </a:schemeClr>
                </a:solidFill>
              </a:rPr>
              <a:t>Where relevant, strategies towards enhanced </a:t>
            </a:r>
            <a:r>
              <a:rPr lang="en-US" sz="2400" b="1" i="0" u="none" strike="noStrike" baseline="0">
                <a:solidFill>
                  <a:schemeClr val="tx1">
                    <a:lumMod val="75000"/>
                    <a:lumOff val="25000"/>
                  </a:schemeClr>
                </a:solidFill>
              </a:rPr>
              <a:t>access to assets, </a:t>
            </a:r>
            <a:r>
              <a:rPr lang="en-US" sz="2400" b="0" i="0" u="none" strike="noStrike" baseline="0">
                <a:solidFill>
                  <a:schemeClr val="tx1">
                    <a:lumMod val="75000"/>
                    <a:lumOff val="25000"/>
                  </a:schemeClr>
                </a:solidFill>
              </a:rPr>
              <a:t>including land  &amp; inputs (without distorting the local ecosystem and market); </a:t>
            </a:r>
            <a:endParaRPr lang="en-GB" sz="2400" b="0" i="0" u="none" strike="noStrike" baseline="0">
              <a:solidFill>
                <a:schemeClr val="tx1">
                  <a:lumMod val="75000"/>
                  <a:lumOff val="25000"/>
                </a:schemeClr>
              </a:solidFill>
            </a:endParaRPr>
          </a:p>
          <a:p>
            <a:r>
              <a:rPr lang="en-US" sz="2400" b="0" i="0" u="none" strike="noStrike" baseline="0">
                <a:solidFill>
                  <a:schemeClr val="tx1">
                    <a:lumMod val="75000"/>
                    <a:lumOff val="25000"/>
                  </a:schemeClr>
                </a:solidFill>
              </a:rPr>
              <a:t>Strategies to support </a:t>
            </a:r>
            <a:r>
              <a:rPr lang="en-US" sz="2400" b="1" i="0" u="none" strike="noStrike" baseline="0">
                <a:solidFill>
                  <a:schemeClr val="tx1">
                    <a:lumMod val="75000"/>
                    <a:lumOff val="25000"/>
                  </a:schemeClr>
                </a:solidFill>
              </a:rPr>
              <a:t>adherence to quality standards </a:t>
            </a:r>
            <a:r>
              <a:rPr lang="en-US" sz="2400" b="0" i="0" u="none" strike="noStrike" baseline="0">
                <a:solidFill>
                  <a:schemeClr val="tx1">
                    <a:lumMod val="75000"/>
                    <a:lumOff val="25000"/>
                  </a:schemeClr>
                </a:solidFill>
              </a:rPr>
              <a:t>of products and services; </a:t>
            </a:r>
          </a:p>
          <a:p>
            <a:r>
              <a:rPr lang="en-US" sz="2400" b="0" i="0" u="none" strike="noStrike" baseline="0">
                <a:solidFill>
                  <a:schemeClr val="tx1">
                    <a:lumMod val="75000"/>
                    <a:lumOff val="25000"/>
                  </a:schemeClr>
                </a:solidFill>
              </a:rPr>
              <a:t>Support to formalization and/or occupational licensing </a:t>
            </a:r>
            <a:r>
              <a:rPr lang="en-US" sz="2400" b="0" i="0" u="sng" strike="noStrike" baseline="0">
                <a:solidFill>
                  <a:schemeClr val="tx1">
                    <a:lumMod val="75000"/>
                    <a:lumOff val="25000"/>
                  </a:schemeClr>
                </a:solidFill>
              </a:rPr>
              <a:t>where relevant </a:t>
            </a:r>
            <a:r>
              <a:rPr lang="en-US" sz="2400" b="0" i="0" u="none" strike="noStrike" baseline="0">
                <a:solidFill>
                  <a:schemeClr val="tx1">
                    <a:lumMod val="75000"/>
                    <a:lumOff val="25000"/>
                  </a:schemeClr>
                </a:solidFill>
              </a:rPr>
              <a:t>(</a:t>
            </a:r>
            <a:r>
              <a:rPr lang="en-US" sz="2400" b="0" i="0" u="none" strike="noStrike" baseline="0" err="1">
                <a:solidFill>
                  <a:schemeClr val="tx1">
                    <a:lumMod val="75000"/>
                    <a:lumOff val="25000"/>
                  </a:schemeClr>
                </a:solidFill>
              </a:rPr>
              <a:t>ie</a:t>
            </a:r>
            <a:r>
              <a:rPr lang="en-US" sz="2400" b="0" i="0" u="none" strike="noStrike" baseline="0">
                <a:solidFill>
                  <a:schemeClr val="tx1">
                    <a:lumMod val="75000"/>
                    <a:lumOff val="25000"/>
                  </a:schemeClr>
                </a:solidFill>
              </a:rPr>
              <a:t>. When strongly linked to market access); </a:t>
            </a:r>
          </a:p>
          <a:p>
            <a:r>
              <a:rPr lang="en-US" sz="2400">
                <a:solidFill>
                  <a:schemeClr val="tx1">
                    <a:lumMod val="75000"/>
                    <a:lumOff val="25000"/>
                  </a:schemeClr>
                </a:solidFill>
              </a:rPr>
              <a:t>Support to product diversification </a:t>
            </a:r>
            <a:r>
              <a:rPr lang="en-US" sz="2400" b="0" i="0" u="none" strike="noStrike" baseline="0">
                <a:solidFill>
                  <a:schemeClr val="tx1">
                    <a:lumMod val="75000"/>
                    <a:lumOff val="25000"/>
                  </a:schemeClr>
                </a:solidFill>
              </a:rPr>
              <a:t>through </a:t>
            </a:r>
            <a:r>
              <a:rPr lang="en-US" sz="2400" b="1" i="0" u="none" strike="noStrike" baseline="0">
                <a:solidFill>
                  <a:schemeClr val="tx1">
                    <a:lumMod val="75000"/>
                    <a:lumOff val="25000"/>
                  </a:schemeClr>
                </a:solidFill>
              </a:rPr>
              <a:t>value addition;</a:t>
            </a:r>
          </a:p>
          <a:p>
            <a:r>
              <a:rPr lang="en-US" sz="2400" b="1" i="0" u="none" strike="noStrike" baseline="0">
                <a:solidFill>
                  <a:schemeClr val="tx1">
                    <a:lumMod val="75000"/>
                    <a:lumOff val="25000"/>
                  </a:schemeClr>
                </a:solidFill>
              </a:rPr>
              <a:t>Outreach and awareness activities;</a:t>
            </a:r>
          </a:p>
          <a:p>
            <a:r>
              <a:rPr lang="en-US" sz="2400" b="0" i="0" u="none" strike="noStrike" baseline="0">
                <a:solidFill>
                  <a:schemeClr val="tx1">
                    <a:lumMod val="75000"/>
                    <a:lumOff val="25000"/>
                  </a:schemeClr>
                </a:solidFill>
              </a:rPr>
              <a:t>Other </a:t>
            </a:r>
            <a:r>
              <a:rPr lang="en-US" sz="2400" b="1" i="1" u="none" strike="noStrike" baseline="0">
                <a:solidFill>
                  <a:schemeClr val="tx1">
                    <a:lumMod val="75000"/>
                    <a:lumOff val="25000"/>
                  </a:schemeClr>
                </a:solidFill>
              </a:rPr>
              <a:t>s</a:t>
            </a:r>
            <a:r>
              <a:rPr lang="en-US" sz="2400" b="1" i="0" u="none" strike="noStrike" baseline="0">
                <a:solidFill>
                  <a:schemeClr val="tx1">
                    <a:lumMod val="75000"/>
                    <a:lumOff val="25000"/>
                  </a:schemeClr>
                </a:solidFill>
              </a:rPr>
              <a:t>ocial inclusion strategies </a:t>
            </a:r>
            <a:r>
              <a:rPr lang="en-US" sz="2400" b="0" i="0" u="none" strike="noStrike" baseline="0">
                <a:solidFill>
                  <a:schemeClr val="tx1">
                    <a:lumMod val="75000"/>
                    <a:lumOff val="25000"/>
                  </a:schemeClr>
                </a:solidFill>
              </a:rPr>
              <a:t>that help remove gender and other vulnerability-related barriers</a:t>
            </a:r>
            <a:endParaRPr lang="en-GB" sz="2400" b="1" u="sng">
              <a:solidFill>
                <a:schemeClr val="tx1">
                  <a:lumMod val="75000"/>
                  <a:lumOff val="25000"/>
                </a:schemeClr>
              </a:solidFill>
              <a:ea typeface="Calibri" panose="020F0502020204030204"/>
              <a:cs typeface="Calibri" panose="020F0502020204030204"/>
            </a:endParaRPr>
          </a:p>
        </p:txBody>
      </p:sp>
      <p:sp>
        <p:nvSpPr>
          <p:cNvPr id="5" name="Rectangle 4"/>
          <p:cNvSpPr/>
          <p:nvPr/>
        </p:nvSpPr>
        <p:spPr>
          <a:xfrm>
            <a:off x="10333671" y="0"/>
            <a:ext cx="1858329" cy="369332"/>
          </a:xfrm>
          <a:prstGeom prst="rect">
            <a:avLst/>
          </a:prstGeom>
        </p:spPr>
        <p:txBody>
          <a:bodyPr wrap="none">
            <a:spAutoFit/>
          </a:bodyPr>
          <a:lstStyle/>
          <a:p>
            <a:r>
              <a:rPr lang="en-US"/>
              <a:t>RECAP of the CfPs</a:t>
            </a:r>
          </a:p>
        </p:txBody>
      </p:sp>
    </p:spTree>
    <p:extLst>
      <p:ext uri="{BB962C8B-B14F-4D97-AF65-F5344CB8AC3E}">
        <p14:creationId xmlns:p14="http://schemas.microsoft.com/office/powerpoint/2010/main" val="3766886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8DAA-F8CA-21E0-2DDF-855A8142CC7F}"/>
              </a:ext>
            </a:extLst>
          </p:cNvPr>
          <p:cNvSpPr>
            <a:spLocks noGrp="1"/>
          </p:cNvSpPr>
          <p:nvPr>
            <p:ph type="title"/>
          </p:nvPr>
        </p:nvSpPr>
        <p:spPr/>
        <p:txBody>
          <a:bodyPr/>
          <a:lstStyle/>
          <a:p>
            <a:pPr algn="ctr"/>
            <a:r>
              <a:rPr lang="nl-BE">
                <a:solidFill>
                  <a:schemeClr val="accent6"/>
                </a:solidFill>
              </a:rPr>
              <a:t>! Attention points !</a:t>
            </a:r>
            <a:endParaRPr lang="en-GB">
              <a:solidFill>
                <a:schemeClr val="accent6"/>
              </a:solidFill>
            </a:endParaRPr>
          </a:p>
        </p:txBody>
      </p:sp>
      <p:sp>
        <p:nvSpPr>
          <p:cNvPr id="3" name="Content Placeholder 2">
            <a:extLst>
              <a:ext uri="{FF2B5EF4-FFF2-40B4-BE49-F238E27FC236}">
                <a16:creationId xmlns:a16="http://schemas.microsoft.com/office/drawing/2014/main" id="{FF85BC59-3A9A-B1A4-3573-EE13CE17BFA5}"/>
              </a:ext>
            </a:extLst>
          </p:cNvPr>
          <p:cNvSpPr>
            <a:spLocks noGrp="1"/>
          </p:cNvSpPr>
          <p:nvPr>
            <p:ph idx="1"/>
          </p:nvPr>
        </p:nvSpPr>
        <p:spPr>
          <a:xfrm>
            <a:off x="301478" y="1413701"/>
            <a:ext cx="11624734" cy="5280110"/>
          </a:xfrm>
        </p:spPr>
        <p:txBody>
          <a:bodyPr vert="horz" lIns="91440" tIns="45720" rIns="91440" bIns="45720" rtlCol="0" anchor="t">
            <a:normAutofit lnSpcReduction="10000"/>
          </a:bodyPr>
          <a:lstStyle/>
          <a:p>
            <a:pPr marL="267970" indent="-267970"/>
            <a:r>
              <a:rPr lang="nl-BE" sz="2500" b="1"/>
              <a:t>Detail/</a:t>
            </a:r>
            <a:r>
              <a:rPr lang="nl-BE" sz="2500" b="1" err="1"/>
              <a:t>elaborate</a:t>
            </a:r>
            <a:r>
              <a:rPr lang="nl-BE" sz="2500" b="1"/>
              <a:t> </a:t>
            </a:r>
            <a:r>
              <a:rPr lang="nl-BE" sz="2500" b="1">
                <a:solidFill>
                  <a:srgbClr val="C00000"/>
                </a:solidFill>
              </a:rPr>
              <a:t>approaches/</a:t>
            </a:r>
            <a:r>
              <a:rPr lang="nl-BE" sz="2500" b="1" err="1">
                <a:solidFill>
                  <a:srgbClr val="C00000"/>
                </a:solidFill>
              </a:rPr>
              <a:t>methodology</a:t>
            </a:r>
            <a:r>
              <a:rPr lang="nl-BE" sz="2500" b="1">
                <a:solidFill>
                  <a:srgbClr val="C00000"/>
                </a:solidFill>
              </a:rPr>
              <a:t> </a:t>
            </a:r>
            <a:r>
              <a:rPr lang="nl-BE" sz="2500"/>
              <a:t>of different </a:t>
            </a:r>
            <a:r>
              <a:rPr lang="nl-BE" sz="2500" err="1"/>
              <a:t>elements</a:t>
            </a:r>
            <a:r>
              <a:rPr lang="nl-BE" sz="2500"/>
              <a:t> of </a:t>
            </a:r>
            <a:r>
              <a:rPr lang="nl-BE" sz="2500" err="1"/>
              <a:t>the</a:t>
            </a:r>
            <a:r>
              <a:rPr lang="nl-BE" sz="2500"/>
              <a:t> action (</a:t>
            </a:r>
            <a:r>
              <a:rPr lang="nl-BE" sz="2500" i="1"/>
              <a:t>e.g. access </a:t>
            </a:r>
            <a:r>
              <a:rPr lang="nl-BE" sz="2500" i="1" err="1"/>
              <a:t>to</a:t>
            </a:r>
            <a:r>
              <a:rPr lang="nl-BE" sz="2500" i="1"/>
              <a:t> </a:t>
            </a:r>
            <a:r>
              <a:rPr lang="nl-BE" sz="2500" i="1" err="1"/>
              <a:t>finance</a:t>
            </a:r>
            <a:r>
              <a:rPr lang="nl-BE" sz="2500" i="1"/>
              <a:t> </a:t>
            </a:r>
            <a:r>
              <a:rPr lang="nl-BE" sz="2500" i="1" err="1"/>
              <a:t>strategies</a:t>
            </a:r>
            <a:r>
              <a:rPr lang="nl-BE" sz="2500" i="1"/>
              <a:t>, business development support </a:t>
            </a:r>
            <a:r>
              <a:rPr lang="nl-BE" sz="2500" i="1" err="1"/>
              <a:t>scheme</a:t>
            </a:r>
            <a:r>
              <a:rPr lang="nl-BE" sz="2500" i="1"/>
              <a:t>, engagement of </a:t>
            </a:r>
            <a:r>
              <a:rPr lang="nl-BE" sz="2500" i="1" err="1"/>
              <a:t>the</a:t>
            </a:r>
            <a:r>
              <a:rPr lang="nl-BE" sz="2500" i="1"/>
              <a:t> private sector, </a:t>
            </a:r>
            <a:r>
              <a:rPr lang="nl-BE" sz="2500" i="1" err="1"/>
              <a:t>social</a:t>
            </a:r>
            <a:r>
              <a:rPr lang="nl-BE" sz="2500" i="1"/>
              <a:t> </a:t>
            </a:r>
            <a:r>
              <a:rPr lang="nl-BE" sz="2500" i="1" err="1"/>
              <a:t>inclusion</a:t>
            </a:r>
            <a:r>
              <a:rPr lang="nl-BE" sz="2500" i="1"/>
              <a:t> </a:t>
            </a:r>
            <a:r>
              <a:rPr lang="nl-BE" sz="2500" i="1" err="1"/>
              <a:t>strategies</a:t>
            </a:r>
            <a:r>
              <a:rPr lang="nl-BE" sz="2500" i="1"/>
              <a:t>, </a:t>
            </a:r>
            <a:r>
              <a:rPr lang="nl-BE" sz="2500" i="1" err="1"/>
              <a:t>value</a:t>
            </a:r>
            <a:r>
              <a:rPr lang="nl-BE" sz="2500" i="1"/>
              <a:t> chain </a:t>
            </a:r>
            <a:r>
              <a:rPr lang="nl-BE" sz="2500" i="1" err="1"/>
              <a:t>coordination</a:t>
            </a:r>
            <a:r>
              <a:rPr lang="nl-BE" sz="2500" i="1"/>
              <a:t> etc. - No </a:t>
            </a:r>
            <a:r>
              <a:rPr lang="nl-BE" sz="2500" i="1" err="1"/>
              <a:t>skilling</a:t>
            </a:r>
            <a:r>
              <a:rPr lang="nl-BE" sz="2500" i="1"/>
              <a:t> program!</a:t>
            </a:r>
            <a:r>
              <a:rPr lang="nl-BE" sz="2500"/>
              <a:t>) </a:t>
            </a:r>
            <a:endParaRPr lang="en-US"/>
          </a:p>
          <a:p>
            <a:pPr marL="267970" indent="-267970"/>
            <a:r>
              <a:rPr lang="nl-BE" sz="2500" b="1" err="1"/>
              <a:t>Clarify</a:t>
            </a:r>
            <a:r>
              <a:rPr lang="nl-BE" sz="2500" b="1"/>
              <a:t> </a:t>
            </a:r>
            <a:r>
              <a:rPr lang="nl-BE" sz="2500" b="1" err="1"/>
              <a:t>clearly</a:t>
            </a:r>
            <a:r>
              <a:rPr lang="nl-BE" sz="2500"/>
              <a:t> </a:t>
            </a:r>
            <a:r>
              <a:rPr lang="nl-BE" sz="2500" err="1"/>
              <a:t>strategies</a:t>
            </a:r>
            <a:r>
              <a:rPr lang="nl-BE" sz="2500"/>
              <a:t> </a:t>
            </a:r>
            <a:r>
              <a:rPr lang="nl-BE" sz="2500" err="1"/>
              <a:t>to</a:t>
            </a:r>
            <a:r>
              <a:rPr lang="nl-BE" sz="2500"/>
              <a:t> </a:t>
            </a:r>
            <a:r>
              <a:rPr lang="nl-BE" sz="2500" b="1" err="1">
                <a:solidFill>
                  <a:srgbClr val="C00000"/>
                </a:solidFill>
              </a:rPr>
              <a:t>promote</a:t>
            </a:r>
            <a:r>
              <a:rPr lang="nl-BE" sz="2500" b="1">
                <a:solidFill>
                  <a:srgbClr val="C00000"/>
                </a:solidFill>
              </a:rPr>
              <a:t> </a:t>
            </a:r>
            <a:r>
              <a:rPr lang="nl-BE" sz="2500" b="1" err="1">
                <a:solidFill>
                  <a:srgbClr val="C00000"/>
                </a:solidFill>
              </a:rPr>
              <a:t>income</a:t>
            </a:r>
            <a:r>
              <a:rPr lang="nl-BE" sz="2500" b="1">
                <a:solidFill>
                  <a:srgbClr val="C00000"/>
                </a:solidFill>
              </a:rPr>
              <a:t> </a:t>
            </a:r>
            <a:r>
              <a:rPr lang="nl-BE" sz="2500" b="1" err="1">
                <a:solidFill>
                  <a:srgbClr val="C00000"/>
                </a:solidFill>
              </a:rPr>
              <a:t>diversification</a:t>
            </a:r>
            <a:r>
              <a:rPr lang="nl-BE" sz="2500" b="1">
                <a:solidFill>
                  <a:srgbClr val="C00000"/>
                </a:solidFill>
              </a:rPr>
              <a:t>/</a:t>
            </a:r>
            <a:r>
              <a:rPr lang="nl-BE" sz="2500" b="1" err="1">
                <a:solidFill>
                  <a:srgbClr val="C00000"/>
                </a:solidFill>
              </a:rPr>
              <a:t>resilience</a:t>
            </a:r>
            <a:r>
              <a:rPr lang="nl-BE" sz="2500" b="1">
                <a:solidFill>
                  <a:srgbClr val="C00000"/>
                </a:solidFill>
              </a:rPr>
              <a:t> </a:t>
            </a:r>
            <a:r>
              <a:rPr lang="nl-BE" sz="2500"/>
              <a:t>(esp </a:t>
            </a:r>
            <a:r>
              <a:rPr lang="nl-BE" sz="2500" err="1"/>
              <a:t>for</a:t>
            </a:r>
            <a:r>
              <a:rPr lang="nl-BE" sz="2500"/>
              <a:t> lot 1) </a:t>
            </a:r>
            <a:r>
              <a:rPr lang="nl-BE" sz="2500" b="1" err="1"/>
              <a:t>and</a:t>
            </a:r>
            <a:r>
              <a:rPr lang="nl-BE" sz="2500" b="1"/>
              <a:t> food security</a:t>
            </a:r>
            <a:r>
              <a:rPr lang="nl-BE" sz="2500"/>
              <a:t> - </a:t>
            </a:r>
            <a:r>
              <a:rPr lang="nl-BE" sz="2500" i="1"/>
              <a:t>of different </a:t>
            </a:r>
            <a:r>
              <a:rPr lang="nl-BE" sz="2500" i="1" err="1"/>
              <a:t>value</a:t>
            </a:r>
            <a:r>
              <a:rPr lang="nl-BE" sz="2500" i="1"/>
              <a:t> </a:t>
            </a:r>
            <a:r>
              <a:rPr lang="nl-BE" sz="2500" i="1" err="1"/>
              <a:t>chains</a:t>
            </a:r>
            <a:r>
              <a:rPr lang="nl-BE" sz="2500" i="1"/>
              <a:t>; are </a:t>
            </a:r>
            <a:r>
              <a:rPr lang="nl-BE" sz="2500" i="1" err="1"/>
              <a:t>they</a:t>
            </a:r>
            <a:r>
              <a:rPr lang="nl-BE" sz="2500" i="1"/>
              <a:t> integrated in mixed </a:t>
            </a:r>
            <a:r>
              <a:rPr lang="nl-BE" sz="2500" i="1" err="1"/>
              <a:t>income</a:t>
            </a:r>
            <a:r>
              <a:rPr lang="nl-BE" sz="2500" i="1"/>
              <a:t> </a:t>
            </a:r>
            <a:r>
              <a:rPr lang="nl-BE" sz="2500" i="1" err="1"/>
              <a:t>activities</a:t>
            </a:r>
            <a:r>
              <a:rPr lang="nl-BE" sz="2500" i="1"/>
              <a:t> - HOW? (</a:t>
            </a:r>
            <a:r>
              <a:rPr lang="nl-BE" sz="2500" i="1" err="1"/>
              <a:t>generally</a:t>
            </a:r>
            <a:r>
              <a:rPr lang="nl-BE" sz="2500" i="1"/>
              <a:t> missing in </a:t>
            </a:r>
            <a:r>
              <a:rPr lang="nl-BE" sz="2500" i="1" err="1"/>
              <a:t>many</a:t>
            </a:r>
            <a:r>
              <a:rPr lang="nl-BE" sz="2500" i="1"/>
              <a:t> </a:t>
            </a:r>
            <a:r>
              <a:rPr lang="nl-BE" sz="2500" i="1" err="1"/>
              <a:t>CNs</a:t>
            </a:r>
            <a:r>
              <a:rPr lang="nl-BE" sz="2500" i="1"/>
              <a:t>!)</a:t>
            </a:r>
            <a:endParaRPr lang="nl-BE" sz="2500" i="1">
              <a:ea typeface="Calibri"/>
              <a:cs typeface="Calibri"/>
            </a:endParaRPr>
          </a:p>
          <a:p>
            <a:pPr marL="267970" indent="-267970"/>
            <a:r>
              <a:rPr lang="nl-BE" sz="2500"/>
              <a:t>Highlight </a:t>
            </a:r>
            <a:r>
              <a:rPr lang="nl-BE" sz="2500" b="1" err="1">
                <a:solidFill>
                  <a:srgbClr val="C00000"/>
                </a:solidFill>
              </a:rPr>
              <a:t>linkages</a:t>
            </a:r>
            <a:r>
              <a:rPr lang="nl-BE" sz="2500"/>
              <a:t> </a:t>
            </a:r>
            <a:r>
              <a:rPr lang="nl-BE" sz="2500" err="1"/>
              <a:t>between</a:t>
            </a:r>
            <a:r>
              <a:rPr lang="nl-BE" sz="2500"/>
              <a:t> </a:t>
            </a:r>
            <a:r>
              <a:rPr lang="nl-BE" sz="2500" err="1"/>
              <a:t>the</a:t>
            </a:r>
            <a:r>
              <a:rPr lang="nl-BE" sz="2500"/>
              <a:t> </a:t>
            </a:r>
            <a:r>
              <a:rPr lang="nl-BE" sz="2500" err="1"/>
              <a:t>selected</a:t>
            </a:r>
            <a:r>
              <a:rPr lang="nl-BE" sz="2500"/>
              <a:t> </a:t>
            </a:r>
            <a:r>
              <a:rPr lang="nl-BE" sz="2500" err="1"/>
              <a:t>value</a:t>
            </a:r>
            <a:r>
              <a:rPr lang="nl-BE" sz="2500"/>
              <a:t> </a:t>
            </a:r>
            <a:r>
              <a:rPr lang="nl-BE" sz="2500" err="1"/>
              <a:t>chains</a:t>
            </a:r>
            <a:r>
              <a:rPr lang="nl-BE" sz="2500"/>
              <a:t> (</a:t>
            </a:r>
            <a:r>
              <a:rPr lang="nl-BE" sz="2500" i="1" err="1"/>
              <a:t>why</a:t>
            </a:r>
            <a:r>
              <a:rPr lang="nl-BE" sz="2500" i="1"/>
              <a:t> </a:t>
            </a:r>
            <a:r>
              <a:rPr lang="nl-BE" sz="2500" i="1" err="1"/>
              <a:t>did</a:t>
            </a:r>
            <a:r>
              <a:rPr lang="nl-BE" sz="2500" i="1"/>
              <a:t> </a:t>
            </a:r>
            <a:r>
              <a:rPr lang="nl-BE" sz="2500" i="1" err="1"/>
              <a:t>you</a:t>
            </a:r>
            <a:r>
              <a:rPr lang="nl-BE" sz="2500" i="1"/>
              <a:t> chose these </a:t>
            </a:r>
            <a:r>
              <a:rPr lang="nl-BE" sz="2500" i="1" err="1"/>
              <a:t>specific</a:t>
            </a:r>
            <a:r>
              <a:rPr lang="nl-BE" sz="2500" i="1"/>
              <a:t> </a:t>
            </a:r>
            <a:r>
              <a:rPr lang="nl-BE" sz="2500" i="1" err="1"/>
              <a:t>VCs</a:t>
            </a:r>
            <a:r>
              <a:rPr lang="nl-BE" sz="2500" i="1"/>
              <a:t>; </a:t>
            </a:r>
            <a:r>
              <a:rPr lang="nl-BE" sz="2500" i="1" err="1"/>
              <a:t>how</a:t>
            </a:r>
            <a:r>
              <a:rPr lang="nl-BE" sz="2500" i="1"/>
              <a:t> </a:t>
            </a:r>
            <a:r>
              <a:rPr lang="nl-BE" sz="2500" i="1" err="1"/>
              <a:t>the</a:t>
            </a:r>
            <a:r>
              <a:rPr lang="nl-BE" sz="2500" i="1"/>
              <a:t> action </a:t>
            </a:r>
            <a:r>
              <a:rPr lang="nl-BE" sz="2500" i="1" err="1"/>
              <a:t>intends</a:t>
            </a:r>
            <a:r>
              <a:rPr lang="nl-BE" sz="2500" i="1"/>
              <a:t> </a:t>
            </a:r>
            <a:r>
              <a:rPr lang="nl-BE" sz="2500" i="1" err="1"/>
              <a:t>to</a:t>
            </a:r>
            <a:r>
              <a:rPr lang="nl-BE" sz="2500" i="1"/>
              <a:t> complement business </a:t>
            </a:r>
            <a:r>
              <a:rPr lang="nl-BE" sz="2500" i="1" err="1"/>
              <a:t>aspects</a:t>
            </a:r>
            <a:r>
              <a:rPr lang="nl-BE" sz="2500" i="1"/>
              <a:t> </a:t>
            </a:r>
            <a:r>
              <a:rPr lang="nl-BE" sz="2500" i="1" err="1"/>
              <a:t>to</a:t>
            </a:r>
            <a:r>
              <a:rPr lang="nl-BE" sz="2500" i="1"/>
              <a:t> </a:t>
            </a:r>
            <a:r>
              <a:rPr lang="nl-BE" sz="2500" i="1" err="1"/>
              <a:t>ensure</a:t>
            </a:r>
            <a:r>
              <a:rPr lang="nl-BE" sz="2500" i="1"/>
              <a:t> </a:t>
            </a:r>
            <a:r>
              <a:rPr lang="nl-BE" sz="2500" i="1" err="1"/>
              <a:t>continuous</a:t>
            </a:r>
            <a:r>
              <a:rPr lang="nl-BE" sz="2500" i="1"/>
              <a:t> </a:t>
            </a:r>
            <a:r>
              <a:rPr lang="nl-BE" sz="2500" i="1" err="1"/>
              <a:t>income</a:t>
            </a:r>
            <a:r>
              <a:rPr lang="nl-BE" sz="2500" i="1"/>
              <a:t> </a:t>
            </a:r>
            <a:r>
              <a:rPr lang="nl-BE" sz="2500" i="1" err="1"/>
              <a:t>generation-seasonality</a:t>
            </a:r>
            <a:r>
              <a:rPr lang="nl-BE" sz="2500" i="1"/>
              <a:t>?</a:t>
            </a:r>
            <a:r>
              <a:rPr lang="nl-BE" sz="2500"/>
              <a:t>) </a:t>
            </a:r>
            <a:r>
              <a:rPr lang="nl-BE" sz="2500" err="1"/>
              <a:t>and</a:t>
            </a:r>
            <a:r>
              <a:rPr lang="nl-BE" sz="2500"/>
              <a:t> at </a:t>
            </a:r>
            <a:r>
              <a:rPr lang="nl-BE" sz="2500" err="1"/>
              <a:t>the</a:t>
            </a:r>
            <a:r>
              <a:rPr lang="nl-BE" sz="2500"/>
              <a:t> different </a:t>
            </a:r>
            <a:r>
              <a:rPr lang="nl-BE" sz="2500" err="1"/>
              <a:t>nodes</a:t>
            </a:r>
            <a:r>
              <a:rPr lang="nl-BE" sz="2500"/>
              <a:t> of </a:t>
            </a:r>
            <a:r>
              <a:rPr lang="nl-BE" sz="2500" err="1"/>
              <a:t>the</a:t>
            </a:r>
            <a:r>
              <a:rPr lang="nl-BE" sz="2500"/>
              <a:t> </a:t>
            </a:r>
            <a:r>
              <a:rPr lang="nl-BE" sz="2500" err="1"/>
              <a:t>value</a:t>
            </a:r>
            <a:r>
              <a:rPr lang="nl-BE" sz="2500"/>
              <a:t> chain</a:t>
            </a:r>
            <a:endParaRPr lang="nl-BE" sz="2500">
              <a:ea typeface="Calibri"/>
              <a:cs typeface="Calibri"/>
            </a:endParaRPr>
          </a:p>
          <a:p>
            <a:pPr marL="267970" indent="-267970"/>
            <a:r>
              <a:rPr lang="nl-BE" sz="2500" b="1" err="1"/>
              <a:t>Clarify</a:t>
            </a:r>
            <a:r>
              <a:rPr lang="nl-BE" sz="2500" b="1"/>
              <a:t> </a:t>
            </a:r>
            <a:r>
              <a:rPr lang="nl-BE" sz="2500" b="1" err="1"/>
              <a:t>clearly</a:t>
            </a:r>
            <a:r>
              <a:rPr lang="nl-BE" sz="2500" b="1"/>
              <a:t> </a:t>
            </a:r>
            <a:r>
              <a:rPr lang="nl-BE" sz="2500"/>
              <a:t>(</a:t>
            </a:r>
            <a:r>
              <a:rPr lang="nl-BE" sz="2500" err="1"/>
              <a:t>other</a:t>
            </a:r>
            <a:r>
              <a:rPr lang="nl-BE" sz="2500"/>
              <a:t>) </a:t>
            </a:r>
            <a:r>
              <a:rPr lang="nl-BE" sz="2500" err="1"/>
              <a:t>strategies</a:t>
            </a:r>
            <a:r>
              <a:rPr lang="nl-BE" sz="2500"/>
              <a:t> </a:t>
            </a:r>
            <a:r>
              <a:rPr lang="nl-BE" sz="2500" err="1"/>
              <a:t>related</a:t>
            </a:r>
            <a:r>
              <a:rPr lang="nl-BE" sz="2500"/>
              <a:t> </a:t>
            </a:r>
            <a:r>
              <a:rPr lang="nl-BE" sz="2500" err="1"/>
              <a:t>to</a:t>
            </a:r>
            <a:r>
              <a:rPr lang="nl-BE" sz="2500"/>
              <a:t> </a:t>
            </a:r>
            <a:r>
              <a:rPr lang="nl-BE" sz="2500" b="1">
                <a:solidFill>
                  <a:srgbClr val="C00000"/>
                </a:solidFill>
              </a:rPr>
              <a:t>market access</a:t>
            </a:r>
            <a:r>
              <a:rPr lang="nl-BE" sz="2500"/>
              <a:t>/</a:t>
            </a:r>
            <a:r>
              <a:rPr lang="nl-BE" sz="2500" b="1" err="1">
                <a:solidFill>
                  <a:srgbClr val="C00000"/>
                </a:solidFill>
              </a:rPr>
              <a:t>value</a:t>
            </a:r>
            <a:r>
              <a:rPr lang="nl-BE" sz="2500" b="1">
                <a:solidFill>
                  <a:srgbClr val="C00000"/>
                </a:solidFill>
              </a:rPr>
              <a:t> chain </a:t>
            </a:r>
            <a:r>
              <a:rPr lang="nl-BE" sz="2500" b="1" err="1">
                <a:solidFill>
                  <a:srgbClr val="C00000"/>
                </a:solidFill>
              </a:rPr>
              <a:t>coordination</a:t>
            </a:r>
            <a:r>
              <a:rPr lang="nl-BE" sz="2500"/>
              <a:t>/</a:t>
            </a:r>
            <a:r>
              <a:rPr lang="nl-BE" sz="2500" err="1"/>
              <a:t>linkages</a:t>
            </a:r>
            <a:r>
              <a:rPr lang="nl-BE" sz="2500"/>
              <a:t> </a:t>
            </a:r>
            <a:r>
              <a:rPr lang="nl-BE" sz="2500" err="1"/>
              <a:t>between</a:t>
            </a:r>
            <a:r>
              <a:rPr lang="nl-BE" sz="2500"/>
              <a:t> </a:t>
            </a:r>
            <a:r>
              <a:rPr lang="nl-BE" sz="2500" err="1"/>
              <a:t>segments</a:t>
            </a:r>
            <a:endParaRPr lang="nl-BE" sz="2500" err="1">
              <a:ea typeface="Calibri" panose="020F0502020204030204"/>
              <a:cs typeface="Calibri" panose="020F0502020204030204"/>
            </a:endParaRPr>
          </a:p>
          <a:p>
            <a:pPr marL="267970" indent="-267970"/>
            <a:r>
              <a:rPr lang="nl-BE" sz="2500" err="1"/>
              <a:t>Besides</a:t>
            </a:r>
            <a:r>
              <a:rPr lang="nl-BE" sz="2500"/>
              <a:t> </a:t>
            </a:r>
            <a:r>
              <a:rPr lang="nl-BE" sz="2500" err="1"/>
              <a:t>innovations</a:t>
            </a:r>
            <a:r>
              <a:rPr lang="nl-BE" sz="2500"/>
              <a:t>, highlight </a:t>
            </a:r>
            <a:r>
              <a:rPr lang="nl-BE" sz="2500" err="1"/>
              <a:t>and</a:t>
            </a:r>
            <a:r>
              <a:rPr lang="nl-BE" sz="2500"/>
              <a:t> </a:t>
            </a:r>
            <a:r>
              <a:rPr lang="nl-BE" sz="2500" b="1" err="1"/>
              <a:t>elaborate</a:t>
            </a:r>
            <a:r>
              <a:rPr lang="nl-BE" sz="2500" b="1"/>
              <a:t> </a:t>
            </a:r>
            <a:r>
              <a:rPr lang="nl-BE" sz="2500" err="1"/>
              <a:t>elements</a:t>
            </a:r>
            <a:r>
              <a:rPr lang="nl-BE" sz="2500"/>
              <a:t> of </a:t>
            </a:r>
            <a:r>
              <a:rPr lang="nl-BE" sz="2500" b="1" err="1">
                <a:solidFill>
                  <a:srgbClr val="C00000"/>
                </a:solidFill>
              </a:rPr>
              <a:t>added</a:t>
            </a:r>
            <a:r>
              <a:rPr lang="nl-BE" sz="2500" b="1">
                <a:solidFill>
                  <a:srgbClr val="C00000"/>
                </a:solidFill>
              </a:rPr>
              <a:t> </a:t>
            </a:r>
            <a:r>
              <a:rPr lang="nl-BE" sz="2500" b="1" err="1">
                <a:solidFill>
                  <a:srgbClr val="C00000"/>
                </a:solidFill>
              </a:rPr>
              <a:t>value</a:t>
            </a:r>
            <a:r>
              <a:rPr lang="nl-BE" sz="2500" b="1">
                <a:solidFill>
                  <a:srgbClr val="C00000"/>
                </a:solidFill>
              </a:rPr>
              <a:t> </a:t>
            </a:r>
            <a:r>
              <a:rPr lang="nl-BE" sz="2500"/>
              <a:t>(eg. Business </a:t>
            </a:r>
            <a:r>
              <a:rPr lang="nl-BE" sz="2500" err="1"/>
              <a:t>models</a:t>
            </a:r>
            <a:r>
              <a:rPr lang="nl-BE" sz="2500"/>
              <a:t> </a:t>
            </a:r>
            <a:r>
              <a:rPr lang="nl-BE" sz="2500" err="1"/>
              <a:t>that</a:t>
            </a:r>
            <a:r>
              <a:rPr lang="nl-BE" sz="2500"/>
              <a:t> </a:t>
            </a:r>
            <a:r>
              <a:rPr lang="nl-BE" sz="2500" err="1"/>
              <a:t>address</a:t>
            </a:r>
            <a:r>
              <a:rPr lang="nl-BE" sz="2500"/>
              <a:t> </a:t>
            </a:r>
            <a:r>
              <a:rPr lang="nl-BE" sz="2500" err="1"/>
              <a:t>value</a:t>
            </a:r>
            <a:r>
              <a:rPr lang="nl-BE" sz="2500"/>
              <a:t> chain </a:t>
            </a:r>
            <a:r>
              <a:rPr lang="nl-BE" sz="2500" err="1"/>
              <a:t>constraints</a:t>
            </a:r>
            <a:r>
              <a:rPr lang="nl-BE" sz="2500"/>
              <a:t> or missing services in a </a:t>
            </a:r>
            <a:r>
              <a:rPr lang="nl-BE" sz="2500" err="1"/>
              <a:t>value</a:t>
            </a:r>
            <a:r>
              <a:rPr lang="nl-BE" sz="2500"/>
              <a:t> chain)</a:t>
            </a:r>
            <a:endParaRPr lang="en-GB" sz="2500">
              <a:ea typeface="Calibri" panose="020F0502020204030204"/>
              <a:cs typeface="Calibri" panose="020F0502020204030204"/>
            </a:endParaRPr>
          </a:p>
        </p:txBody>
      </p:sp>
    </p:spTree>
    <p:extLst>
      <p:ext uri="{BB962C8B-B14F-4D97-AF65-F5344CB8AC3E}">
        <p14:creationId xmlns:p14="http://schemas.microsoft.com/office/powerpoint/2010/main" val="739342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8DAA-F8CA-21E0-2DDF-855A8142CC7F}"/>
              </a:ext>
            </a:extLst>
          </p:cNvPr>
          <p:cNvSpPr>
            <a:spLocks noGrp="1"/>
          </p:cNvSpPr>
          <p:nvPr>
            <p:ph type="title"/>
          </p:nvPr>
        </p:nvSpPr>
        <p:spPr/>
        <p:txBody>
          <a:bodyPr/>
          <a:lstStyle/>
          <a:p>
            <a:pPr algn="ctr"/>
            <a:r>
              <a:rPr lang="nl-BE">
                <a:solidFill>
                  <a:schemeClr val="accent6"/>
                </a:solidFill>
              </a:rPr>
              <a:t>! Attention points !</a:t>
            </a:r>
            <a:endParaRPr lang="en-GB">
              <a:solidFill>
                <a:schemeClr val="accent6"/>
              </a:solidFill>
            </a:endParaRPr>
          </a:p>
        </p:txBody>
      </p:sp>
      <p:sp>
        <p:nvSpPr>
          <p:cNvPr id="3" name="Content Placeholder 2">
            <a:extLst>
              <a:ext uri="{FF2B5EF4-FFF2-40B4-BE49-F238E27FC236}">
                <a16:creationId xmlns:a16="http://schemas.microsoft.com/office/drawing/2014/main" id="{FF85BC59-3A9A-B1A4-3573-EE13CE17BFA5}"/>
              </a:ext>
            </a:extLst>
          </p:cNvPr>
          <p:cNvSpPr>
            <a:spLocks noGrp="1"/>
          </p:cNvSpPr>
          <p:nvPr>
            <p:ph idx="1"/>
          </p:nvPr>
        </p:nvSpPr>
        <p:spPr>
          <a:xfrm>
            <a:off x="338667" y="1825625"/>
            <a:ext cx="11709399" cy="4846108"/>
          </a:xfrm>
        </p:spPr>
        <p:txBody>
          <a:bodyPr vert="horz" lIns="91440" tIns="45720" rIns="91440" bIns="45720" rtlCol="0" anchor="t">
            <a:normAutofit fontScale="92500" lnSpcReduction="10000"/>
          </a:bodyPr>
          <a:lstStyle/>
          <a:p>
            <a:pPr marL="267970" indent="-267970"/>
            <a:r>
              <a:rPr lang="nl-BE"/>
              <a:t>Lot 1: clarify clearly how </a:t>
            </a:r>
            <a:r>
              <a:rPr lang="nl-BE" b="1">
                <a:solidFill>
                  <a:srgbClr val="C00000"/>
                </a:solidFill>
              </a:rPr>
              <a:t>agricultural and agro-ecological approaches </a:t>
            </a:r>
            <a:r>
              <a:rPr lang="nl-BE"/>
              <a:t>are promoted/integrated </a:t>
            </a:r>
            <a:endParaRPr lang="en-US"/>
          </a:p>
          <a:p>
            <a:pPr marL="267970" indent="-267970"/>
            <a:r>
              <a:rPr lang="nl-BE"/>
              <a:t>Incorporate </a:t>
            </a:r>
            <a:r>
              <a:rPr lang="nl-BE" b="1">
                <a:solidFill>
                  <a:srgbClr val="C00000"/>
                </a:solidFill>
              </a:rPr>
              <a:t>technical aspects </a:t>
            </a:r>
            <a:r>
              <a:rPr lang="en-US"/>
              <a:t>demonstrating the potential to contribute to sustainable adoption of good practices and contribute to environmental conservation</a:t>
            </a:r>
            <a:endParaRPr lang="nl-BE">
              <a:ea typeface="Calibri" panose="020F0502020204030204"/>
              <a:cs typeface="Calibri" panose="020F0502020204030204"/>
            </a:endParaRPr>
          </a:p>
          <a:p>
            <a:pPr marL="267970" indent="-267970"/>
            <a:r>
              <a:rPr lang="nl-BE"/>
              <a:t>Clarify clearly the </a:t>
            </a:r>
            <a:r>
              <a:rPr lang="nl-BE" b="1"/>
              <a:t>role of (and/or engagement with) each stakeholder </a:t>
            </a:r>
            <a:r>
              <a:rPr lang="nl-BE"/>
              <a:t>in implementation:</a:t>
            </a:r>
            <a:endParaRPr lang="nl-BE">
              <a:ea typeface="Calibri" panose="020F0502020204030204"/>
              <a:cs typeface="Calibri" panose="020F0502020204030204"/>
            </a:endParaRPr>
          </a:p>
          <a:p>
            <a:pPr lvl="1"/>
            <a:r>
              <a:rPr lang="nl-BE"/>
              <a:t>applicant, any co-applicant(s), any sub-grantee, any associate </a:t>
            </a:r>
          </a:p>
          <a:p>
            <a:pPr lvl="1"/>
            <a:r>
              <a:rPr lang="nl-BE"/>
              <a:t>External stakeholders: community, local govt, private sector</a:t>
            </a:r>
          </a:p>
          <a:p>
            <a:pPr marL="267970" indent="-267970"/>
            <a:r>
              <a:rPr lang="nl-BE"/>
              <a:t>Ensure </a:t>
            </a:r>
            <a:r>
              <a:rPr lang="nl-BE" b="1" err="1">
                <a:solidFill>
                  <a:srgbClr val="C00000"/>
                </a:solidFill>
              </a:rPr>
              <a:t>logical</a:t>
            </a:r>
            <a:r>
              <a:rPr lang="nl-BE" b="1">
                <a:solidFill>
                  <a:srgbClr val="C00000"/>
                </a:solidFill>
              </a:rPr>
              <a:t> flow </a:t>
            </a:r>
            <a:r>
              <a:rPr lang="nl-BE" err="1"/>
              <a:t>between</a:t>
            </a:r>
            <a:r>
              <a:rPr lang="nl-BE"/>
              <a:t> </a:t>
            </a:r>
            <a:r>
              <a:rPr lang="nl-BE" err="1"/>
              <a:t>activities</a:t>
            </a:r>
            <a:r>
              <a:rPr lang="nl-BE"/>
              <a:t> &amp;  </a:t>
            </a:r>
            <a:r>
              <a:rPr lang="nl-BE" err="1"/>
              <a:t>structuring</a:t>
            </a:r>
            <a:r>
              <a:rPr lang="nl-BE"/>
              <a:t> </a:t>
            </a:r>
            <a:r>
              <a:rPr lang="nl-BE" err="1"/>
              <a:t>between</a:t>
            </a:r>
            <a:r>
              <a:rPr lang="nl-BE"/>
              <a:t> different </a:t>
            </a:r>
            <a:r>
              <a:rPr lang="nl-BE" err="1"/>
              <a:t>phases</a:t>
            </a:r>
            <a:r>
              <a:rPr lang="nl-BE"/>
              <a:t> (eg. </a:t>
            </a:r>
            <a:r>
              <a:rPr lang="nl-BE" err="1"/>
              <a:t>inception</a:t>
            </a:r>
            <a:r>
              <a:rPr lang="nl-BE"/>
              <a:t>, baseline, </a:t>
            </a:r>
            <a:r>
              <a:rPr lang="nl-BE" err="1"/>
              <a:t>implementation</a:t>
            </a:r>
            <a:r>
              <a:rPr lang="nl-BE"/>
              <a:t>, end-line)</a:t>
            </a:r>
            <a:r>
              <a:rPr lang="nl-BE" b="1">
                <a:solidFill>
                  <a:srgbClr val="C00000"/>
                </a:solidFill>
              </a:rPr>
              <a:t> </a:t>
            </a:r>
            <a:endParaRPr lang="nl-BE" b="1">
              <a:solidFill>
                <a:srgbClr val="C00000"/>
              </a:solidFill>
              <a:ea typeface="Calibri"/>
              <a:cs typeface="Calibri"/>
            </a:endParaRPr>
          </a:p>
          <a:p>
            <a:pPr marL="267970" indent="-267970"/>
            <a:r>
              <a:rPr lang="nl-BE"/>
              <a:t>Ensure 100% </a:t>
            </a:r>
            <a:r>
              <a:rPr lang="nl-BE" b="1">
                <a:solidFill>
                  <a:srgbClr val="C00000"/>
                </a:solidFill>
              </a:rPr>
              <a:t>alignment of structure </a:t>
            </a:r>
            <a:r>
              <a:rPr lang="nl-BE"/>
              <a:t>between </a:t>
            </a:r>
            <a:r>
              <a:rPr lang="nl-BE" b="1"/>
              <a:t>narrative, activity plan, budget &amp; logframe</a:t>
            </a:r>
            <a:endParaRPr lang="en-GB" b="1">
              <a:ea typeface="Calibri" panose="020F0502020204030204"/>
              <a:cs typeface="Calibri" panose="020F0502020204030204"/>
            </a:endParaRPr>
          </a:p>
        </p:txBody>
      </p:sp>
    </p:spTree>
    <p:extLst>
      <p:ext uri="{BB962C8B-B14F-4D97-AF65-F5344CB8AC3E}">
        <p14:creationId xmlns:p14="http://schemas.microsoft.com/office/powerpoint/2010/main" val="2384528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31229" y="1965471"/>
            <a:ext cx="11573933" cy="4037396"/>
          </a:xfrm>
        </p:spPr>
        <p:txBody>
          <a:bodyPr vert="horz" lIns="91440" tIns="45720" rIns="91440" bIns="45720" rtlCol="0" anchor="t">
            <a:normAutofit/>
          </a:bodyPr>
          <a:lstStyle/>
          <a:p>
            <a:pPr marL="0" indent="0">
              <a:buNone/>
            </a:pPr>
            <a:endParaRPr lang="it-IT" b="1">
              <a:solidFill>
                <a:srgbClr val="C00000"/>
              </a:solidFill>
              <a:ea typeface="Calibri" panose="020F0502020204030204"/>
              <a:cs typeface="Calibri" panose="020F0502020204030204"/>
            </a:endParaRPr>
          </a:p>
          <a:p>
            <a:pPr marL="267970" indent="-267970"/>
            <a:r>
              <a:rPr lang="en-US"/>
              <a:t>Provision of start-up kits or inputs, tailored to specific business needs or business plans developed by targeted youth (if applicable)</a:t>
            </a:r>
            <a:endParaRPr lang="en-US">
              <a:ea typeface="Calibri" panose="020F0502020204030204"/>
              <a:cs typeface="Calibri" panose="020F0502020204030204"/>
            </a:endParaRPr>
          </a:p>
          <a:p>
            <a:pPr marL="1080770" lvl="2" indent="-166370">
              <a:buFont typeface="Wingdings" panose="05000000000000000000" pitchFamily="2" charset="2"/>
              <a:buChar char="à"/>
            </a:pPr>
            <a:r>
              <a:rPr lang="en-US" b="1">
                <a:solidFill>
                  <a:schemeClr val="tx1">
                    <a:lumMod val="75000"/>
                    <a:lumOff val="25000"/>
                  </a:schemeClr>
                </a:solidFill>
              </a:rPr>
              <a:t> </a:t>
            </a:r>
            <a:r>
              <a:rPr lang="en-US" b="1" i="0" u="none" strike="noStrike" baseline="0">
                <a:solidFill>
                  <a:schemeClr val="tx1">
                    <a:lumMod val="75000"/>
                    <a:lumOff val="25000"/>
                  </a:schemeClr>
                </a:solidFill>
              </a:rPr>
              <a:t>maximum 15% of the budget</a:t>
            </a:r>
            <a:endParaRPr lang="en-US" b="1" i="0" u="none" strike="noStrike" baseline="0">
              <a:solidFill>
                <a:schemeClr val="tx1">
                  <a:lumMod val="75000"/>
                  <a:lumOff val="25000"/>
                </a:schemeClr>
              </a:solidFill>
              <a:ea typeface="Calibri"/>
              <a:cs typeface="Calibri"/>
            </a:endParaRPr>
          </a:p>
          <a:p>
            <a:pPr marL="1080770" lvl="2" indent="-166370">
              <a:buFont typeface="Wingdings" panose="05000000000000000000" pitchFamily="2" charset="2"/>
              <a:buChar char="à"/>
            </a:pPr>
            <a:r>
              <a:rPr lang="en-US">
                <a:solidFill>
                  <a:schemeClr val="tx1">
                    <a:lumMod val="75000"/>
                    <a:lumOff val="25000"/>
                  </a:schemeClr>
                </a:solidFill>
              </a:rPr>
              <a:t> </a:t>
            </a:r>
            <a:r>
              <a:rPr lang="en-US" b="0" i="0" u="none" strike="noStrike" baseline="0">
                <a:solidFill>
                  <a:schemeClr val="tx1">
                    <a:lumMod val="75000"/>
                    <a:lumOff val="25000"/>
                  </a:schemeClr>
                </a:solidFill>
              </a:rPr>
              <a:t>to provide a strategy on how the kits will effectively promote sustainable business development and not distort the local ecosystem and market</a:t>
            </a:r>
            <a:endParaRPr lang="en-US" b="0" i="0" u="none" strike="noStrike" baseline="0">
              <a:solidFill>
                <a:schemeClr val="tx1">
                  <a:lumMod val="75000"/>
                  <a:lumOff val="25000"/>
                </a:schemeClr>
              </a:solidFill>
              <a:ea typeface="Calibri" panose="020F0502020204030204"/>
              <a:cs typeface="Calibri" panose="020F0502020204030204"/>
            </a:endParaRPr>
          </a:p>
        </p:txBody>
      </p:sp>
      <p:sp>
        <p:nvSpPr>
          <p:cNvPr id="5" name="Title 1">
            <a:extLst>
              <a:ext uri="{FF2B5EF4-FFF2-40B4-BE49-F238E27FC236}">
                <a16:creationId xmlns:a16="http://schemas.microsoft.com/office/drawing/2014/main" id="{FDDB8DAA-F8CA-21E0-2DDF-855A8142CC7F}"/>
              </a:ext>
            </a:extLst>
          </p:cNvPr>
          <p:cNvSpPr>
            <a:spLocks noGrp="1"/>
          </p:cNvSpPr>
          <p:nvPr>
            <p:ph type="title"/>
          </p:nvPr>
        </p:nvSpPr>
        <p:spPr>
          <a:xfrm>
            <a:off x="1799302" y="345461"/>
            <a:ext cx="8637789" cy="1325563"/>
          </a:xfrm>
        </p:spPr>
        <p:txBody>
          <a:bodyPr/>
          <a:lstStyle/>
          <a:p>
            <a:pPr algn="ctr"/>
            <a:r>
              <a:rPr lang="nl-BE">
                <a:solidFill>
                  <a:schemeClr val="accent6"/>
                </a:solidFill>
              </a:rPr>
              <a:t>! Attention points !</a:t>
            </a:r>
            <a:endParaRPr lang="en-GB">
              <a:solidFill>
                <a:schemeClr val="accent6"/>
              </a:solidFill>
            </a:endParaRPr>
          </a:p>
        </p:txBody>
      </p:sp>
    </p:spTree>
    <p:extLst>
      <p:ext uri="{BB962C8B-B14F-4D97-AF65-F5344CB8AC3E}">
        <p14:creationId xmlns:p14="http://schemas.microsoft.com/office/powerpoint/2010/main" val="2165898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667495"/>
            <a:ext cx="8199831" cy="628206"/>
          </a:xfrm>
        </p:spPr>
        <p:txBody>
          <a:bodyPr>
            <a:normAutofit fontScale="90000"/>
          </a:bodyPr>
          <a:lstStyle/>
          <a:p>
            <a:r>
              <a:rPr lang="nl-BE">
                <a:solidFill>
                  <a:srgbClr val="C00000"/>
                </a:solidFill>
              </a:rPr>
              <a:t>Sub-grants RECAP (if applicable)</a:t>
            </a:r>
            <a:endParaRPr lang="en-US" b="1">
              <a:solidFill>
                <a:srgbClr val="C00000"/>
              </a:solidFill>
            </a:endParaRPr>
          </a:p>
        </p:txBody>
      </p:sp>
      <p:sp>
        <p:nvSpPr>
          <p:cNvPr id="7" name="Content Placeholder 6"/>
          <p:cNvSpPr>
            <a:spLocks noGrp="1"/>
          </p:cNvSpPr>
          <p:nvPr>
            <p:ph idx="1"/>
          </p:nvPr>
        </p:nvSpPr>
        <p:spPr>
          <a:xfrm>
            <a:off x="601556" y="1549160"/>
            <a:ext cx="11416273" cy="1702289"/>
          </a:xfrm>
        </p:spPr>
        <p:txBody>
          <a:bodyPr>
            <a:normAutofit/>
          </a:bodyPr>
          <a:lstStyle/>
          <a:p>
            <a:pPr marL="0" indent="0">
              <a:buNone/>
            </a:pPr>
            <a:r>
              <a:rPr lang="en-US" b="1" i="0" u="none" strike="noStrike" baseline="0">
                <a:solidFill>
                  <a:srgbClr val="C00000"/>
                </a:solidFill>
              </a:rPr>
              <a:t>Sub-granting</a:t>
            </a:r>
            <a:r>
              <a:rPr lang="en-US" b="0" i="0" u="none" strike="noStrike" baseline="0">
                <a:solidFill>
                  <a:srgbClr val="C00000"/>
                </a:solidFill>
              </a:rPr>
              <a:t> </a:t>
            </a:r>
            <a:r>
              <a:rPr lang="en-US" b="0" i="0" u="none" strike="noStrike" baseline="0">
                <a:solidFill>
                  <a:schemeClr val="tx1">
                    <a:lumMod val="75000"/>
                    <a:lumOff val="25000"/>
                  </a:schemeClr>
                </a:solidFill>
              </a:rPr>
              <a:t>to sub-recipients of sub-grants is allowed for </a:t>
            </a:r>
            <a:r>
              <a:rPr lang="en-US" b="1" i="0" u="none" strike="noStrike" baseline="0">
                <a:solidFill>
                  <a:srgbClr val="C00000"/>
                </a:solidFill>
              </a:rPr>
              <a:t>2 categories;</a:t>
            </a:r>
          </a:p>
          <a:p>
            <a:pPr marL="1168400" lvl="1" indent="-514350">
              <a:buFont typeface="+mj-lt"/>
              <a:buAutoNum type="romanUcPeriod"/>
            </a:pPr>
            <a:r>
              <a:rPr lang="en-US" b="1">
                <a:solidFill>
                  <a:srgbClr val="C00000"/>
                </a:solidFill>
              </a:rPr>
              <a:t>Micro-business sub-grants </a:t>
            </a:r>
            <a:r>
              <a:rPr lang="en-US"/>
              <a:t>to youth-business owners for investment/capital</a:t>
            </a:r>
          </a:p>
          <a:p>
            <a:pPr marL="1168400" lvl="1" indent="-514350">
              <a:buFont typeface="+mj-lt"/>
              <a:buAutoNum type="romanUcPeriod"/>
            </a:pPr>
            <a:r>
              <a:rPr lang="en-US" b="1">
                <a:solidFill>
                  <a:srgbClr val="C00000"/>
                </a:solidFill>
              </a:rPr>
              <a:t>Sub-grants to processors/off-takers </a:t>
            </a:r>
            <a:r>
              <a:rPr lang="en-US"/>
              <a:t>for value chain integration of smallholder suppliers</a:t>
            </a:r>
            <a:endParaRPr lang="en-US" b="0" i="0" u="none" strike="noStrike" baseline="0">
              <a:solidFill>
                <a:schemeClr val="tx1">
                  <a:lumMod val="75000"/>
                  <a:lumOff val="25000"/>
                </a:schemeClr>
              </a:solidFill>
            </a:endParaRPr>
          </a:p>
          <a:p>
            <a:pPr marL="0" indent="0">
              <a:buNone/>
            </a:pPr>
            <a:endParaRPr lang="en-US" i="1"/>
          </a:p>
          <a:p>
            <a:pPr marL="0" indent="0">
              <a:buNone/>
            </a:pPr>
            <a:endParaRPr lang="en-US"/>
          </a:p>
        </p:txBody>
      </p:sp>
      <p:sp>
        <p:nvSpPr>
          <p:cNvPr id="6" name="Rectangle 5"/>
          <p:cNvSpPr/>
          <p:nvPr/>
        </p:nvSpPr>
        <p:spPr>
          <a:xfrm>
            <a:off x="10333671" y="0"/>
            <a:ext cx="1858329" cy="369332"/>
          </a:xfrm>
          <a:prstGeom prst="rect">
            <a:avLst/>
          </a:prstGeom>
        </p:spPr>
        <p:txBody>
          <a:bodyPr wrap="none">
            <a:spAutoFit/>
          </a:bodyPr>
          <a:lstStyle/>
          <a:p>
            <a:r>
              <a:rPr lang="en-US"/>
              <a:t>RECAP of the CfPs</a:t>
            </a:r>
          </a:p>
        </p:txBody>
      </p:sp>
      <p:sp>
        <p:nvSpPr>
          <p:cNvPr id="3" name="Rectangle 2"/>
          <p:cNvSpPr/>
          <p:nvPr/>
        </p:nvSpPr>
        <p:spPr>
          <a:xfrm>
            <a:off x="447454" y="3266218"/>
            <a:ext cx="11474581" cy="3447098"/>
          </a:xfrm>
          <a:prstGeom prst="rect">
            <a:avLst/>
          </a:prstGeom>
        </p:spPr>
        <p:txBody>
          <a:bodyPr wrap="square" lIns="91440" tIns="45720" rIns="91440" bIns="45720" anchor="t">
            <a:spAutoFit/>
          </a:bodyPr>
          <a:lstStyle/>
          <a:p>
            <a:r>
              <a:rPr lang="en-US" sz="2000" b="1">
                <a:solidFill>
                  <a:schemeClr val="tx1">
                    <a:lumMod val="65000"/>
                    <a:lumOff val="35000"/>
                  </a:schemeClr>
                </a:solidFill>
              </a:rPr>
              <a:t>Sub- granting </a:t>
            </a:r>
            <a:r>
              <a:rPr lang="en-US" sz="2000">
                <a:solidFill>
                  <a:schemeClr val="tx1">
                    <a:lumMod val="65000"/>
                    <a:lumOff val="35000"/>
                  </a:schemeClr>
                </a:solidFill>
              </a:rPr>
              <a:t>is optional not mandatory</a:t>
            </a:r>
          </a:p>
          <a:p>
            <a:r>
              <a:rPr lang="en-US">
                <a:solidFill>
                  <a:schemeClr val="tx1">
                    <a:lumMod val="65000"/>
                    <a:lumOff val="35000"/>
                  </a:schemeClr>
                </a:solidFill>
              </a:rPr>
              <a:t>In application form, </a:t>
            </a:r>
            <a:r>
              <a:rPr lang="en-US" b="1">
                <a:solidFill>
                  <a:srgbClr val="C00000"/>
                </a:solidFill>
              </a:rPr>
              <a:t>the following </a:t>
            </a:r>
            <a:r>
              <a:rPr lang="en-US" b="1" u="sng">
                <a:solidFill>
                  <a:srgbClr val="C00000"/>
                </a:solidFill>
              </a:rPr>
              <a:t>details</a:t>
            </a:r>
            <a:r>
              <a:rPr lang="en-US" b="1">
                <a:solidFill>
                  <a:srgbClr val="C00000"/>
                </a:solidFill>
              </a:rPr>
              <a:t> should be </a:t>
            </a:r>
            <a:r>
              <a:rPr lang="en-US" b="1" u="sng">
                <a:solidFill>
                  <a:srgbClr val="C00000"/>
                </a:solidFill>
              </a:rPr>
              <a:t>clearly </a:t>
            </a:r>
            <a:r>
              <a:rPr lang="en-US" b="1">
                <a:solidFill>
                  <a:srgbClr val="C00000"/>
                </a:solidFill>
              </a:rPr>
              <a:t>provided:</a:t>
            </a:r>
            <a:endParaRPr lang="en-US"/>
          </a:p>
          <a:p>
            <a:pPr marL="815975" lvl="1" indent="-276225">
              <a:buFont typeface="+mj-lt"/>
              <a:buAutoNum type="arabicPeriod"/>
            </a:pPr>
            <a:r>
              <a:rPr lang="en-US" i="1">
                <a:solidFill>
                  <a:schemeClr val="tx1">
                    <a:lumMod val="65000"/>
                    <a:lumOff val="35000"/>
                  </a:schemeClr>
                </a:solidFill>
              </a:rPr>
              <a:t>The description of the objectives and results to be achieved with these sub- grants, the fundamental principles, the key concepts, the mechanisms, the actors and their role in the management process; </a:t>
            </a:r>
          </a:p>
          <a:p>
            <a:pPr marL="815975" lvl="1" indent="-276225">
              <a:buFont typeface="+mj-lt"/>
              <a:buAutoNum type="arabicPeriod"/>
            </a:pPr>
            <a:r>
              <a:rPr lang="en-US" i="1">
                <a:solidFill>
                  <a:schemeClr val="tx1">
                    <a:lumMod val="65000"/>
                    <a:lumOff val="35000"/>
                  </a:schemeClr>
                </a:solidFill>
              </a:rPr>
              <a:t>The criteria and modalities for the allocation of grants, accessibility conditions sub-beneficiaries, conditions for the admissibility of sub-projects, eligibility conditions for activities, costs and expenses; </a:t>
            </a:r>
          </a:p>
          <a:p>
            <a:pPr marL="815975" lvl="1" indent="-276225">
              <a:buFont typeface="+mj-lt"/>
              <a:buAutoNum type="arabicPeriod"/>
            </a:pPr>
            <a:r>
              <a:rPr lang="en-US" i="1">
                <a:solidFill>
                  <a:schemeClr val="tx1">
                    <a:lumMod val="65000"/>
                    <a:lumOff val="35000"/>
                  </a:schemeClr>
                </a:solidFill>
              </a:rPr>
              <a:t>The procedures for examining and awarding applications; </a:t>
            </a:r>
          </a:p>
          <a:p>
            <a:pPr marL="815975" lvl="1" indent="-276225">
              <a:buFont typeface="+mj-lt"/>
              <a:buAutoNum type="arabicPeriod"/>
            </a:pPr>
            <a:r>
              <a:rPr lang="en-US" i="1">
                <a:solidFill>
                  <a:schemeClr val="tx1">
                    <a:lumMod val="65000"/>
                    <a:lumOff val="35000"/>
                  </a:schemeClr>
                </a:solidFill>
              </a:rPr>
              <a:t>The maximum amount that can be allocated by sub-beneficiary; </a:t>
            </a:r>
          </a:p>
          <a:p>
            <a:pPr marL="815975" lvl="1" indent="-276225">
              <a:buFont typeface="+mj-lt"/>
              <a:buAutoNum type="arabicPeriod"/>
            </a:pPr>
            <a:r>
              <a:rPr lang="en-US" i="1">
                <a:solidFill>
                  <a:schemeClr val="tx1">
                    <a:lumMod val="65000"/>
                    <a:lumOff val="35000"/>
                  </a:schemeClr>
                </a:solidFill>
              </a:rPr>
              <a:t>The terms of contractualization with the sub-beneficiary; </a:t>
            </a:r>
            <a:endParaRPr lang="en-US" i="1">
              <a:solidFill>
                <a:schemeClr val="tx1">
                  <a:lumMod val="65000"/>
                  <a:lumOff val="35000"/>
                </a:schemeClr>
              </a:solidFill>
              <a:ea typeface="Calibri"/>
              <a:cs typeface="Calibri"/>
            </a:endParaRPr>
          </a:p>
          <a:p>
            <a:pPr marL="815975" lvl="1" indent="-276225">
              <a:buFont typeface="+mj-lt"/>
              <a:buAutoNum type="arabicPeriod"/>
            </a:pPr>
            <a:r>
              <a:rPr lang="en-US" i="1">
                <a:solidFill>
                  <a:schemeClr val="tx1">
                    <a:lumMod val="65000"/>
                    <a:lumOff val="35000"/>
                  </a:schemeClr>
                </a:solidFill>
              </a:rPr>
              <a:t>The procedures and modalities for disbursing resources; </a:t>
            </a:r>
          </a:p>
          <a:p>
            <a:pPr marL="815975" lvl="1" indent="-276225">
              <a:buFont typeface="+mj-lt"/>
              <a:buAutoNum type="arabicPeriod"/>
            </a:pPr>
            <a:r>
              <a:rPr lang="en-US" i="1">
                <a:solidFill>
                  <a:schemeClr val="tx1">
                    <a:lumMod val="65000"/>
                    <a:lumOff val="35000"/>
                  </a:schemeClr>
                </a:solidFill>
              </a:rPr>
              <a:t>The procedures and modalities for technical and financial monitoring; </a:t>
            </a:r>
          </a:p>
          <a:p>
            <a:pPr marL="815975" lvl="1" indent="-276225">
              <a:buFont typeface="+mj-lt"/>
              <a:buAutoNum type="arabicPeriod"/>
            </a:pPr>
            <a:r>
              <a:rPr lang="en-US" i="1">
                <a:solidFill>
                  <a:schemeClr val="tx1">
                    <a:lumMod val="65000"/>
                    <a:lumOff val="35000"/>
                  </a:schemeClr>
                </a:solidFill>
              </a:rPr>
              <a:t>The procedures and modalities of control. </a:t>
            </a:r>
            <a:endParaRPr lang="en-US" sz="2100" i="1">
              <a:solidFill>
                <a:schemeClr val="tx1">
                  <a:lumMod val="65000"/>
                  <a:lumOff val="35000"/>
                </a:schemeClr>
              </a:solidFill>
            </a:endParaRPr>
          </a:p>
        </p:txBody>
      </p:sp>
    </p:spTree>
    <p:extLst>
      <p:ext uri="{BB962C8B-B14F-4D97-AF65-F5344CB8AC3E}">
        <p14:creationId xmlns:p14="http://schemas.microsoft.com/office/powerpoint/2010/main" val="383157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70263" y="1465936"/>
            <a:ext cx="11138263" cy="5558965"/>
          </a:xfrm>
        </p:spPr>
        <p:txBody>
          <a:bodyPr>
            <a:normAutofit lnSpcReduction="10000"/>
          </a:bodyPr>
          <a:lstStyle/>
          <a:p>
            <a:pPr marL="896938" indent="0">
              <a:buNone/>
            </a:pPr>
            <a:r>
              <a:rPr lang="en-US" b="1">
                <a:solidFill>
                  <a:srgbClr val="C00000"/>
                </a:solidFill>
              </a:rPr>
              <a:t>I. Micro-business sub-grants </a:t>
            </a:r>
            <a:r>
              <a:rPr lang="en-US"/>
              <a:t> – conditions:</a:t>
            </a:r>
          </a:p>
          <a:p>
            <a:pPr marL="449263"/>
            <a:r>
              <a:rPr lang="en-US" sz="2000" b="0"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The maximum amount for the sub-grants under this category is </a:t>
            </a:r>
            <a:r>
              <a:rPr lang="en-US" sz="2000" b="1"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EUR 250 </a:t>
            </a:r>
            <a:r>
              <a:rPr lang="en-US" sz="2000" b="0"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per supported youth/youth owned business; </a:t>
            </a:r>
          </a:p>
          <a:p>
            <a:pPr marL="449263"/>
            <a:r>
              <a:rPr lang="en-US" sz="2000" b="0"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To be eligible for a micro business grant, supported youth must have successfully completed the business support scheme organized under the action and present a sound and viable business plan/model; </a:t>
            </a:r>
          </a:p>
          <a:p>
            <a:pPr marL="449263"/>
            <a:r>
              <a:rPr lang="en-US" sz="2000" b="0"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Approval of micro business grants for supported youth/youth-owned businesses will be done by a selection committee which is to include representatives of Enabel, and by applying different evaluation criteria including (but not limited to) the viability of the business plan/model, vision/sound projections, financial need and relevance, technical and economic feasibility, experience and motivation of the applicant, etc.</a:t>
            </a:r>
            <a:endParaRPr lang="en-GB" sz="2000">
              <a:solidFill>
                <a:srgbClr val="000000"/>
              </a:solidFill>
              <a:latin typeface="Georgia" panose="02040502050405020303" pitchFamily="18" charset="0"/>
            </a:endParaRPr>
          </a:p>
          <a:p>
            <a:pPr marL="449263"/>
            <a:r>
              <a:rPr lang="en-US" sz="20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Types of activities eligible for micro business grants include purchase of equipment, raw materials and inventory, marketing and advertising activities, or start-up related costs for newly developed businesses; </a:t>
            </a:r>
          </a:p>
          <a:p>
            <a:pPr marL="449263"/>
            <a:r>
              <a:rPr lang="en-US" sz="20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The following costs are ineligible for sub-granting: non-business-related costs (e.g. personal expenses or assets) and repayment of existing debts or loans. </a:t>
            </a:r>
          </a:p>
          <a:p>
            <a:pPr marL="449263"/>
            <a:r>
              <a:rPr lang="en-US" sz="20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Payment modalities cannot include any payment in cash. </a:t>
            </a:r>
          </a:p>
          <a:p>
            <a:pPr marL="0" indent="0">
              <a:buNone/>
            </a:pPr>
            <a:endParaRPr lang="en-US"/>
          </a:p>
          <a:p>
            <a:pPr lvl="1"/>
            <a:endParaRPr lang="en-US"/>
          </a:p>
          <a:p>
            <a:pPr marL="0" indent="0">
              <a:buNone/>
            </a:pPr>
            <a:endParaRPr lang="en-US" i="1"/>
          </a:p>
          <a:p>
            <a:pPr marL="0" indent="0">
              <a:buNone/>
            </a:pPr>
            <a:endParaRPr lang="en-US"/>
          </a:p>
        </p:txBody>
      </p:sp>
      <p:sp>
        <p:nvSpPr>
          <p:cNvPr id="6" name="Title 1"/>
          <p:cNvSpPr>
            <a:spLocks noGrp="1"/>
          </p:cNvSpPr>
          <p:nvPr>
            <p:ph type="title"/>
          </p:nvPr>
        </p:nvSpPr>
        <p:spPr>
          <a:xfrm>
            <a:off x="1799302" y="667495"/>
            <a:ext cx="8199831" cy="628206"/>
          </a:xfrm>
        </p:spPr>
        <p:txBody>
          <a:bodyPr>
            <a:normAutofit fontScale="90000"/>
          </a:bodyPr>
          <a:lstStyle/>
          <a:p>
            <a:r>
              <a:rPr lang="nl-BE">
                <a:solidFill>
                  <a:srgbClr val="C00000"/>
                </a:solidFill>
              </a:rPr>
              <a:t>Sub-grants RECAP (if applicable)</a:t>
            </a:r>
            <a:endParaRPr lang="en-US" b="1">
              <a:solidFill>
                <a:srgbClr val="C00000"/>
              </a:solidFill>
            </a:endParaRPr>
          </a:p>
        </p:txBody>
      </p:sp>
      <p:sp>
        <p:nvSpPr>
          <p:cNvPr id="9" name="Rectangle 8"/>
          <p:cNvSpPr/>
          <p:nvPr/>
        </p:nvSpPr>
        <p:spPr>
          <a:xfrm>
            <a:off x="10333671" y="0"/>
            <a:ext cx="1858329" cy="369332"/>
          </a:xfrm>
          <a:prstGeom prst="rect">
            <a:avLst/>
          </a:prstGeom>
        </p:spPr>
        <p:txBody>
          <a:bodyPr wrap="none">
            <a:spAutoFit/>
          </a:bodyPr>
          <a:lstStyle/>
          <a:p>
            <a:r>
              <a:rPr lang="en-US"/>
              <a:t>RECAP of the CfPs</a:t>
            </a:r>
          </a:p>
        </p:txBody>
      </p:sp>
    </p:spTree>
    <p:extLst>
      <p:ext uri="{BB962C8B-B14F-4D97-AF65-F5344CB8AC3E}">
        <p14:creationId xmlns:p14="http://schemas.microsoft.com/office/powerpoint/2010/main" val="860090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243985" y="1909348"/>
            <a:ext cx="9807192" cy="3829601"/>
          </a:xfrm>
        </p:spPr>
        <p:txBody>
          <a:bodyPr>
            <a:normAutofit/>
          </a:bodyPr>
          <a:lstStyle/>
          <a:p>
            <a:pPr marL="0" indent="0">
              <a:buNone/>
            </a:pPr>
            <a:r>
              <a:rPr lang="en-US" b="1">
                <a:solidFill>
                  <a:srgbClr val="C00000"/>
                </a:solidFill>
              </a:rPr>
              <a:t>II. Sub-grants to processors/off-takers - </a:t>
            </a:r>
            <a:r>
              <a:rPr lang="en-US" sz="3200"/>
              <a:t>conditions (1/2):</a:t>
            </a:r>
          </a:p>
          <a:p>
            <a:pPr marL="449263"/>
            <a:r>
              <a:rPr lang="en-US" sz="2200">
                <a:solidFill>
                  <a:schemeClr val="tx1">
                    <a:lumMod val="65000"/>
                    <a:lumOff val="35000"/>
                  </a:schemeClr>
                </a:solidFill>
              </a:rPr>
              <a:t>The maximum amount for the sub-grants under this category is </a:t>
            </a:r>
            <a:r>
              <a:rPr lang="en-US" sz="2200" b="1">
                <a:solidFill>
                  <a:schemeClr val="tx1">
                    <a:lumMod val="65000"/>
                    <a:lumOff val="35000"/>
                  </a:schemeClr>
                </a:solidFill>
              </a:rPr>
              <a:t>EUR 40,000</a:t>
            </a:r>
            <a:r>
              <a:rPr lang="en-US" sz="2200">
                <a:solidFill>
                  <a:schemeClr val="tx1">
                    <a:lumMod val="65000"/>
                    <a:lumOff val="35000"/>
                  </a:schemeClr>
                </a:solidFill>
              </a:rPr>
              <a:t> per processor/off-taker; </a:t>
            </a:r>
          </a:p>
          <a:p>
            <a:pPr marL="449263"/>
            <a:r>
              <a:rPr lang="en-US" sz="2200">
                <a:solidFill>
                  <a:schemeClr val="tx1">
                    <a:lumMod val="65000"/>
                    <a:lumOff val="35000"/>
                  </a:schemeClr>
                </a:solidFill>
              </a:rPr>
              <a:t>Maximum 15% of the total budget can be allocated for sub-grants under this category; </a:t>
            </a:r>
          </a:p>
          <a:p>
            <a:pPr marL="449263"/>
            <a:r>
              <a:rPr lang="en-US" sz="2200">
                <a:solidFill>
                  <a:schemeClr val="tx1">
                    <a:lumMod val="65000"/>
                    <a:lumOff val="35000"/>
                  </a:schemeClr>
                </a:solidFill>
              </a:rPr>
              <a:t>Activities for sub-grants under this category must include training/extension services to the targeted youth for enhanced productivity and quality management. Other eligible types of activities for sub-granting include provision of quality inputs, logistical support or set-up of collection points or services; </a:t>
            </a:r>
            <a:endParaRPr lang="en-US" sz="2200" i="1">
              <a:solidFill>
                <a:schemeClr val="tx1">
                  <a:lumMod val="65000"/>
                  <a:lumOff val="35000"/>
                </a:schemeClr>
              </a:solidFill>
            </a:endParaRPr>
          </a:p>
        </p:txBody>
      </p:sp>
      <p:sp>
        <p:nvSpPr>
          <p:cNvPr id="6" name="Title 1"/>
          <p:cNvSpPr>
            <a:spLocks noGrp="1"/>
          </p:cNvSpPr>
          <p:nvPr>
            <p:ph type="title"/>
          </p:nvPr>
        </p:nvSpPr>
        <p:spPr>
          <a:xfrm>
            <a:off x="1799302" y="667495"/>
            <a:ext cx="8199831" cy="628206"/>
          </a:xfrm>
        </p:spPr>
        <p:txBody>
          <a:bodyPr>
            <a:normAutofit fontScale="90000"/>
          </a:bodyPr>
          <a:lstStyle/>
          <a:p>
            <a:r>
              <a:rPr lang="nl-BE">
                <a:solidFill>
                  <a:srgbClr val="C00000"/>
                </a:solidFill>
              </a:rPr>
              <a:t>Sub-grants RECAP (if applicable)</a:t>
            </a:r>
            <a:endParaRPr lang="en-US" b="1">
              <a:solidFill>
                <a:srgbClr val="C00000"/>
              </a:solidFill>
            </a:endParaRPr>
          </a:p>
        </p:txBody>
      </p:sp>
      <p:sp>
        <p:nvSpPr>
          <p:cNvPr id="9" name="Rectangle 8"/>
          <p:cNvSpPr/>
          <p:nvPr/>
        </p:nvSpPr>
        <p:spPr>
          <a:xfrm>
            <a:off x="10333671" y="0"/>
            <a:ext cx="1858329" cy="369332"/>
          </a:xfrm>
          <a:prstGeom prst="rect">
            <a:avLst/>
          </a:prstGeom>
        </p:spPr>
        <p:txBody>
          <a:bodyPr wrap="none">
            <a:spAutoFit/>
          </a:bodyPr>
          <a:lstStyle/>
          <a:p>
            <a:r>
              <a:rPr lang="en-US"/>
              <a:t>RECAP of the CfPs</a:t>
            </a:r>
          </a:p>
        </p:txBody>
      </p:sp>
    </p:spTree>
    <p:extLst>
      <p:ext uri="{BB962C8B-B14F-4D97-AF65-F5344CB8AC3E}">
        <p14:creationId xmlns:p14="http://schemas.microsoft.com/office/powerpoint/2010/main" val="3088403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22810" y="1768325"/>
            <a:ext cx="10685417" cy="5089675"/>
          </a:xfrm>
        </p:spPr>
        <p:txBody>
          <a:bodyPr>
            <a:normAutofit fontScale="55000" lnSpcReduction="20000"/>
          </a:bodyPr>
          <a:lstStyle/>
          <a:p>
            <a:pPr marL="0" indent="0">
              <a:buNone/>
            </a:pPr>
            <a:r>
              <a:rPr lang="en-US" sz="4900" b="1">
                <a:solidFill>
                  <a:srgbClr val="C00000"/>
                </a:solidFill>
              </a:rPr>
              <a:t>II. Sub-grants to processors/off-takers -</a:t>
            </a:r>
            <a:r>
              <a:rPr lang="en-US" sz="4900"/>
              <a:t> conditions (2/2):</a:t>
            </a:r>
          </a:p>
          <a:p>
            <a:r>
              <a:rPr lang="en-US" sz="4000" b="0" i="0" u="none" strike="noStrike"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To be eligible to apply sub-grants under this category, applicants must: </a:t>
            </a:r>
          </a:p>
          <a:p>
            <a:pPr lvl="2"/>
            <a:r>
              <a:rPr lang="en-US" sz="3600" b="0" i="0" u="none" strike="noStrike"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Have demonstrated experience in this type of partnerships in the target region with processors/off-takers; </a:t>
            </a:r>
          </a:p>
          <a:p>
            <a:pPr lvl="2"/>
            <a:r>
              <a:rPr lang="en-US" sz="3600" b="1" i="0" u="none" strike="noStrike"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Already identify and motivate the selection of the processor/off-taker(s) </a:t>
            </a:r>
            <a:r>
              <a:rPr lang="en-US" sz="3600" b="0" i="0" u="none" strike="noStrike"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they would engage in the implementation of the action through sub-grants in their application and annex a signed Memorandum of Understanding with the identified entity(</a:t>
            </a:r>
            <a:r>
              <a:rPr lang="en-US" sz="3600" b="0" i="0" u="none" strike="noStrike" baseline="0" err="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ies</a:t>
            </a:r>
            <a:r>
              <a:rPr lang="en-US" sz="3600" b="0" i="0" u="none" strike="noStrike"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demonstrating the commitment of both parties to the proposed partnership(s); </a:t>
            </a:r>
          </a:p>
          <a:p>
            <a:r>
              <a:rPr lang="en-US" sz="4000" b="0" i="0" u="none" strike="noStrike"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To be eligible for sub-grants, processors/off-takers must: </a:t>
            </a:r>
          </a:p>
          <a:p>
            <a:pPr lvl="2"/>
            <a:r>
              <a:rPr lang="en-US" sz="3600" b="0" i="0" u="none" strike="noStrike"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Establish decent and sustainable sales agreements with the youth producers/suppliers they are to support (i.e. long-term contracts with decent market prices) to ensure stable and inclusive market access/supply chain integration; </a:t>
            </a:r>
          </a:p>
          <a:p>
            <a:pPr lvl="2"/>
            <a:r>
              <a:rPr lang="en-US" sz="3600" b="0" i="0" u="none" strike="noStrike"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Have existing training/extension services to producers/suppliers promoting their inclusive integration into the entity's supply chain; </a:t>
            </a:r>
          </a:p>
          <a:p>
            <a:pPr lvl="2"/>
            <a:r>
              <a:rPr lang="en-GB" sz="3600" b="0" i="0" u="none" strike="noStrike"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Source raw materials locally </a:t>
            </a:r>
          </a:p>
          <a:p>
            <a:pPr lvl="2"/>
            <a:r>
              <a:rPr lang="en-US" sz="3600" b="0" i="0" u="none" strike="noStrike"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Commitment to co-finance the actions financially or through in-kind support. </a:t>
            </a:r>
            <a:endParaRPr lang="en-GB" sz="3600" b="0" i="0" u="none" strike="noStrike"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r>
              <a:rPr lang="en-US" sz="4000" b="0" i="0" u="none" strike="noStrike"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Payment modalities should include disbursements in instalments via bank transfer. </a:t>
            </a:r>
            <a:endParaRPr lang="en-GB" sz="1800" b="0" i="0" u="none" strike="noStrike" baseline="0">
              <a:solidFill>
                <a:schemeClr val="tx1">
                  <a:lumMod val="65000"/>
                  <a:lumOff val="35000"/>
                </a:schemeClr>
              </a:solidFill>
              <a:latin typeface="Georgia" panose="02040502050405020303" pitchFamily="18" charset="0"/>
            </a:endParaRPr>
          </a:p>
          <a:p>
            <a:pPr marL="0" indent="0">
              <a:buNone/>
            </a:pPr>
            <a:endParaRPr lang="en-US"/>
          </a:p>
          <a:p>
            <a:pPr lvl="1"/>
            <a:endParaRPr lang="en-US"/>
          </a:p>
          <a:p>
            <a:pPr marL="0" indent="0">
              <a:buNone/>
            </a:pPr>
            <a:endParaRPr lang="en-US" i="1"/>
          </a:p>
          <a:p>
            <a:pPr marL="0" indent="0">
              <a:buNone/>
            </a:pPr>
            <a:endParaRPr lang="en-US"/>
          </a:p>
        </p:txBody>
      </p:sp>
      <p:sp>
        <p:nvSpPr>
          <p:cNvPr id="6" name="Title 1"/>
          <p:cNvSpPr>
            <a:spLocks noGrp="1"/>
          </p:cNvSpPr>
          <p:nvPr>
            <p:ph type="title"/>
          </p:nvPr>
        </p:nvSpPr>
        <p:spPr>
          <a:xfrm>
            <a:off x="1799302" y="667495"/>
            <a:ext cx="8199831" cy="628206"/>
          </a:xfrm>
        </p:spPr>
        <p:txBody>
          <a:bodyPr>
            <a:normAutofit fontScale="90000"/>
          </a:bodyPr>
          <a:lstStyle/>
          <a:p>
            <a:r>
              <a:rPr lang="nl-BE">
                <a:solidFill>
                  <a:srgbClr val="C00000"/>
                </a:solidFill>
              </a:rPr>
              <a:t>Sub-grants RECAP (if applicable)</a:t>
            </a:r>
            <a:endParaRPr lang="en-US" b="1">
              <a:solidFill>
                <a:srgbClr val="C00000"/>
              </a:solidFill>
            </a:endParaRPr>
          </a:p>
        </p:txBody>
      </p:sp>
      <p:sp>
        <p:nvSpPr>
          <p:cNvPr id="9" name="Rectangle 8"/>
          <p:cNvSpPr/>
          <p:nvPr/>
        </p:nvSpPr>
        <p:spPr>
          <a:xfrm>
            <a:off x="10333671" y="0"/>
            <a:ext cx="1858329" cy="369332"/>
          </a:xfrm>
          <a:prstGeom prst="rect">
            <a:avLst/>
          </a:prstGeom>
        </p:spPr>
        <p:txBody>
          <a:bodyPr wrap="none">
            <a:spAutoFit/>
          </a:bodyPr>
          <a:lstStyle/>
          <a:p>
            <a:r>
              <a:rPr lang="en-US"/>
              <a:t>RECAP of the CfPs</a:t>
            </a:r>
          </a:p>
        </p:txBody>
      </p:sp>
    </p:spTree>
    <p:extLst>
      <p:ext uri="{BB962C8B-B14F-4D97-AF65-F5344CB8AC3E}">
        <p14:creationId xmlns:p14="http://schemas.microsoft.com/office/powerpoint/2010/main" val="1030670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62EA-C7D1-C7B1-45BC-917345C4844F}"/>
              </a:ext>
            </a:extLst>
          </p:cNvPr>
          <p:cNvSpPr>
            <a:spLocks noGrp="1"/>
          </p:cNvSpPr>
          <p:nvPr>
            <p:ph type="title"/>
          </p:nvPr>
        </p:nvSpPr>
        <p:spPr>
          <a:xfrm>
            <a:off x="1755759" y="571883"/>
            <a:ext cx="8637789" cy="1325563"/>
          </a:xfrm>
        </p:spPr>
        <p:txBody>
          <a:bodyPr>
            <a:normAutofit/>
          </a:bodyPr>
          <a:lstStyle/>
          <a:p>
            <a:pPr marL="627063" indent="-627063"/>
            <a:r>
              <a:rPr lang="it-IT"/>
              <a:t>3. Proposal template</a:t>
            </a:r>
            <a:br>
              <a:rPr lang="it-IT"/>
            </a:br>
            <a:r>
              <a:rPr lang="it-IT"/>
              <a:t>a) </a:t>
            </a:r>
            <a:r>
              <a:rPr lang="en-US"/>
              <a:t>Annex A; part B proposal</a:t>
            </a:r>
            <a:endParaRPr lang="en-UG"/>
          </a:p>
        </p:txBody>
      </p:sp>
      <p:pic>
        <p:nvPicPr>
          <p:cNvPr id="4" name="Picture 3">
            <a:extLst>
              <a:ext uri="{FF2B5EF4-FFF2-40B4-BE49-F238E27FC236}">
                <a16:creationId xmlns:a16="http://schemas.microsoft.com/office/drawing/2014/main" id="{D1056F81-A67E-C577-F926-5FCB8BB2869B}"/>
              </a:ext>
            </a:extLst>
          </p:cNvPr>
          <p:cNvPicPr>
            <a:picLocks noChangeAspect="1"/>
          </p:cNvPicPr>
          <p:nvPr/>
        </p:nvPicPr>
        <p:blipFill>
          <a:blip r:embed="rId2"/>
          <a:stretch>
            <a:fillRect/>
          </a:stretch>
        </p:blipFill>
        <p:spPr>
          <a:xfrm>
            <a:off x="2541760" y="2020317"/>
            <a:ext cx="6319520" cy="4739641"/>
          </a:xfrm>
          <a:prstGeom prst="rect">
            <a:avLst/>
          </a:prstGeom>
        </p:spPr>
      </p:pic>
    </p:spTree>
    <p:extLst>
      <p:ext uri="{BB962C8B-B14F-4D97-AF65-F5344CB8AC3E}">
        <p14:creationId xmlns:p14="http://schemas.microsoft.com/office/powerpoint/2010/main" val="1305800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592A6-8690-E624-CECD-F3AB2CAF1AF9}"/>
              </a:ext>
            </a:extLst>
          </p:cNvPr>
          <p:cNvSpPr>
            <a:spLocks noGrp="1"/>
          </p:cNvSpPr>
          <p:nvPr>
            <p:ph type="title"/>
          </p:nvPr>
        </p:nvSpPr>
        <p:spPr/>
        <p:txBody>
          <a:bodyPr/>
          <a:lstStyle/>
          <a:p>
            <a:r>
              <a:rPr lang="en-US">
                <a:solidFill>
                  <a:srgbClr val="C00000"/>
                </a:solidFill>
              </a:rPr>
              <a:t>b) M&amp;E logical framework, indicators</a:t>
            </a:r>
            <a:endParaRPr lang="en-UG">
              <a:solidFill>
                <a:srgbClr val="C00000"/>
              </a:solidFill>
            </a:endParaRPr>
          </a:p>
        </p:txBody>
      </p:sp>
      <p:sp>
        <p:nvSpPr>
          <p:cNvPr id="3" name="Content Placeholder 2">
            <a:extLst>
              <a:ext uri="{FF2B5EF4-FFF2-40B4-BE49-F238E27FC236}">
                <a16:creationId xmlns:a16="http://schemas.microsoft.com/office/drawing/2014/main" id="{1C6520E3-4DD7-1CE5-A49C-FAC123140C18}"/>
              </a:ext>
            </a:extLst>
          </p:cNvPr>
          <p:cNvSpPr>
            <a:spLocks noGrp="1"/>
          </p:cNvSpPr>
          <p:nvPr>
            <p:ph idx="1"/>
          </p:nvPr>
        </p:nvSpPr>
        <p:spPr>
          <a:xfrm>
            <a:off x="1799302" y="1524000"/>
            <a:ext cx="8637789" cy="4652963"/>
          </a:xfrm>
        </p:spPr>
        <p:txBody>
          <a:bodyPr/>
          <a:lstStyle/>
          <a:p>
            <a:pPr marL="0" indent="0">
              <a:buNone/>
            </a:pPr>
            <a:r>
              <a:rPr lang="en-US"/>
              <a:t>Use Annex C: </a:t>
            </a:r>
            <a:r>
              <a:rPr lang="en-US" err="1"/>
              <a:t>logframe</a:t>
            </a:r>
            <a:r>
              <a:rPr lang="en-US"/>
              <a:t> template and explain logic</a:t>
            </a:r>
          </a:p>
        </p:txBody>
      </p:sp>
      <p:pic>
        <p:nvPicPr>
          <p:cNvPr id="5" name="Picture 4">
            <a:extLst>
              <a:ext uri="{FF2B5EF4-FFF2-40B4-BE49-F238E27FC236}">
                <a16:creationId xmlns:a16="http://schemas.microsoft.com/office/drawing/2014/main" id="{B56701DF-0F1D-8AC2-967C-F5DC3539DC75}"/>
              </a:ext>
            </a:extLst>
          </p:cNvPr>
          <p:cNvPicPr>
            <a:picLocks noChangeAspect="1"/>
          </p:cNvPicPr>
          <p:nvPr/>
        </p:nvPicPr>
        <p:blipFill>
          <a:blip r:embed="rId3"/>
          <a:stretch>
            <a:fillRect/>
          </a:stretch>
        </p:blipFill>
        <p:spPr>
          <a:xfrm>
            <a:off x="2085159" y="1996720"/>
            <a:ext cx="7607482" cy="4758465"/>
          </a:xfrm>
          <a:prstGeom prst="rect">
            <a:avLst/>
          </a:prstGeom>
        </p:spPr>
      </p:pic>
      <p:sp>
        <p:nvSpPr>
          <p:cNvPr id="7" name="Rectangle 6"/>
          <p:cNvSpPr/>
          <p:nvPr/>
        </p:nvSpPr>
        <p:spPr>
          <a:xfrm>
            <a:off x="8861280" y="-3832"/>
            <a:ext cx="3330720" cy="646331"/>
          </a:xfrm>
          <a:prstGeom prst="rect">
            <a:avLst/>
          </a:prstGeom>
        </p:spPr>
        <p:txBody>
          <a:bodyPr wrap="none">
            <a:spAutoFit/>
          </a:bodyPr>
          <a:lstStyle/>
          <a:p>
            <a:r>
              <a:rPr lang="en-US"/>
              <a:t>3. Proposal template</a:t>
            </a:r>
          </a:p>
          <a:p>
            <a:pPr marL="269875"/>
            <a:r>
              <a:rPr lang="it-IT"/>
              <a:t>b) M&amp;E, framework, indicators</a:t>
            </a:r>
            <a:endParaRPr lang="en-US"/>
          </a:p>
        </p:txBody>
      </p:sp>
    </p:spTree>
    <p:extLst>
      <p:ext uri="{BB962C8B-B14F-4D97-AF65-F5344CB8AC3E}">
        <p14:creationId xmlns:p14="http://schemas.microsoft.com/office/powerpoint/2010/main" val="98188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err="1">
                <a:solidFill>
                  <a:srgbClr val="C00000"/>
                </a:solidFill>
                <a:latin typeface="+mj-lt"/>
              </a:rPr>
              <a:t>Presentation</a:t>
            </a:r>
            <a:r>
              <a:rPr lang="fr-BE" b="1">
                <a:solidFill>
                  <a:srgbClr val="C00000"/>
                </a:solidFill>
                <a:latin typeface="+mj-lt"/>
              </a:rPr>
              <a:t> </a:t>
            </a:r>
            <a:r>
              <a:rPr lang="fr-BE" b="1" err="1">
                <a:solidFill>
                  <a:srgbClr val="C00000"/>
                </a:solidFill>
                <a:latin typeface="+mj-lt"/>
              </a:rPr>
              <a:t>outline</a:t>
            </a:r>
            <a:endParaRPr lang="en-US" b="1">
              <a:solidFill>
                <a:srgbClr val="C00000"/>
              </a:solidFill>
              <a:latin typeface="+mj-lt"/>
            </a:endParaRPr>
          </a:p>
        </p:txBody>
      </p:sp>
      <p:sp>
        <p:nvSpPr>
          <p:cNvPr id="3" name="Content Placeholder 2"/>
          <p:cNvSpPr>
            <a:spLocks noGrp="1"/>
          </p:cNvSpPr>
          <p:nvPr>
            <p:ph idx="1"/>
          </p:nvPr>
        </p:nvSpPr>
        <p:spPr>
          <a:xfrm>
            <a:off x="558800" y="1825625"/>
            <a:ext cx="10814594" cy="4351338"/>
          </a:xfrm>
        </p:spPr>
        <p:txBody>
          <a:bodyPr vert="horz" lIns="91440" tIns="45720" rIns="91440" bIns="45720" rtlCol="0" anchor="t">
            <a:normAutofit/>
          </a:bodyPr>
          <a:lstStyle/>
          <a:p>
            <a:pPr marL="514350" indent="-514350">
              <a:buFont typeface="+mj-lt"/>
              <a:buAutoNum type="arabicPeriod"/>
            </a:pPr>
            <a:r>
              <a:rPr lang="en-US"/>
              <a:t>Introduction &amp; objectives - RECAP of the </a:t>
            </a:r>
            <a:r>
              <a:rPr lang="en-US" err="1"/>
              <a:t>CfPs</a:t>
            </a:r>
            <a:r>
              <a:rPr lang="en-US"/>
              <a:t> </a:t>
            </a:r>
            <a:r>
              <a:rPr lang="en-US" sz="2400"/>
              <a:t>(slides 3-6 - Charles)</a:t>
            </a:r>
          </a:p>
          <a:p>
            <a:pPr marL="514350" indent="-514350">
              <a:buFont typeface="+mj-lt"/>
              <a:buAutoNum type="arabicPeriod"/>
            </a:pPr>
            <a:r>
              <a:rPr lang="en-GB"/>
              <a:t>Concept Note selection process summary </a:t>
            </a:r>
            <a:r>
              <a:rPr lang="en-GB" sz="2400"/>
              <a:t>(slides 7-8 - Jude)</a:t>
            </a:r>
            <a:endParaRPr lang="en-GB" sz="2400">
              <a:cs typeface="Calibri"/>
            </a:endParaRPr>
          </a:p>
          <a:p>
            <a:pPr marL="514350" indent="-514350">
              <a:buFont typeface="+mj-lt"/>
              <a:buAutoNum type="arabicPeriod"/>
            </a:pPr>
            <a:r>
              <a:rPr lang="en-US">
                <a:ea typeface="+mn-lt"/>
                <a:cs typeface="+mn-lt"/>
              </a:rPr>
              <a:t>Proposal template </a:t>
            </a:r>
          </a:p>
          <a:p>
            <a:pPr marL="874395" lvl="1" indent="-514350">
              <a:buFont typeface="+mj-lt"/>
              <a:buAutoNum type="alphaLcParenR"/>
            </a:pPr>
            <a:r>
              <a:rPr lang="en-GB">
                <a:ea typeface="+mn-lt"/>
                <a:cs typeface="+mn-lt"/>
              </a:rPr>
              <a:t>Annex A; part B, proposal (slides 9-18 - Jan)</a:t>
            </a:r>
          </a:p>
          <a:p>
            <a:pPr marL="874395" lvl="1" indent="-514350">
              <a:buFont typeface="+mj-lt"/>
              <a:buAutoNum type="alphaLcParenR"/>
            </a:pPr>
            <a:r>
              <a:rPr lang="en-GB">
                <a:ea typeface="+mn-lt"/>
                <a:cs typeface="+mn-lt"/>
              </a:rPr>
              <a:t>M&amp;E logical framework, Indicators (slides 19-27 - Adam)</a:t>
            </a:r>
          </a:p>
          <a:p>
            <a:pPr marL="874395" lvl="1" indent="-514350">
              <a:buFont typeface="+mj-lt"/>
              <a:buAutoNum type="alphaLcParenR"/>
            </a:pPr>
            <a:r>
              <a:rPr lang="en-US">
                <a:ea typeface="+mn-lt"/>
                <a:cs typeface="+mn-lt"/>
              </a:rPr>
              <a:t>Discussion on budgeting (Budget template) (slides 28-36 - Hassan)</a:t>
            </a:r>
          </a:p>
          <a:p>
            <a:pPr marL="514350" indent="-514350">
              <a:buFont typeface="+mj-lt"/>
              <a:buAutoNum type="arabicPeriod"/>
            </a:pPr>
            <a:r>
              <a:rPr lang="en-US">
                <a:ea typeface="+mn-lt"/>
                <a:cs typeface="+mn-lt"/>
              </a:rPr>
              <a:t>Application procedure/next steps </a:t>
            </a:r>
            <a:r>
              <a:rPr lang="en-US" sz="2400">
                <a:ea typeface="+mn-lt"/>
                <a:cs typeface="+mn-lt"/>
              </a:rPr>
              <a:t>(slides 37-44 - Paska)</a:t>
            </a:r>
          </a:p>
          <a:p>
            <a:pPr marL="514350" indent="-514350">
              <a:buFont typeface="+mj-lt"/>
              <a:buAutoNum type="arabicPeriod"/>
            </a:pPr>
            <a:endParaRPr lang="en-US">
              <a:cs typeface="Calibri"/>
            </a:endParaRPr>
          </a:p>
          <a:p>
            <a:pPr marL="0" indent="0">
              <a:buNone/>
            </a:pPr>
            <a:endParaRPr lang="en-US"/>
          </a:p>
        </p:txBody>
      </p:sp>
    </p:spTree>
    <p:extLst>
      <p:ext uri="{BB962C8B-B14F-4D97-AF65-F5344CB8AC3E}">
        <p14:creationId xmlns:p14="http://schemas.microsoft.com/office/powerpoint/2010/main" val="716544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a:extLst>
              <a:ext uri="{FF2B5EF4-FFF2-40B4-BE49-F238E27FC236}">
                <a16:creationId xmlns:a16="http://schemas.microsoft.com/office/drawing/2014/main" id="{8D3E64BF-95B1-466C-CF95-E6EC7F7A3377}"/>
              </a:ext>
            </a:extLst>
          </p:cNvPr>
          <p:cNvGraphicFramePr>
            <a:graphicFrameLocks noGrp="1"/>
          </p:cNvGraphicFramePr>
          <p:nvPr>
            <p:ph idx="1"/>
            <p:extLst>
              <p:ext uri="{D42A27DB-BD31-4B8C-83A1-F6EECF244321}">
                <p14:modId xmlns:p14="http://schemas.microsoft.com/office/powerpoint/2010/main" val="1583695223"/>
              </p:ext>
            </p:extLst>
          </p:nvPr>
        </p:nvGraphicFramePr>
        <p:xfrm>
          <a:off x="619104" y="-1044923"/>
          <a:ext cx="10956489" cy="770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09CFF46C-2EF6-4127-0E0D-5296D0EA9ECF}"/>
              </a:ext>
            </a:extLst>
          </p:cNvPr>
          <p:cNvSpPr>
            <a:spLocks noGrp="1"/>
          </p:cNvSpPr>
          <p:nvPr>
            <p:ph type="title"/>
          </p:nvPr>
        </p:nvSpPr>
        <p:spPr>
          <a:xfrm>
            <a:off x="1777409" y="317692"/>
            <a:ext cx="8637789" cy="1325563"/>
          </a:xfrm>
        </p:spPr>
        <p:txBody>
          <a:bodyPr/>
          <a:lstStyle/>
          <a:p>
            <a:r>
              <a:rPr lang="en-US">
                <a:solidFill>
                  <a:srgbClr val="C00000"/>
                </a:solidFill>
              </a:rPr>
              <a:t>Logical flow</a:t>
            </a:r>
            <a:endParaRPr lang="en-UG">
              <a:solidFill>
                <a:srgbClr val="C00000"/>
              </a:solidFill>
            </a:endParaRPr>
          </a:p>
        </p:txBody>
      </p:sp>
      <p:sp>
        <p:nvSpPr>
          <p:cNvPr id="344" name="Linkeraccolade 343">
            <a:extLst>
              <a:ext uri="{FF2B5EF4-FFF2-40B4-BE49-F238E27FC236}">
                <a16:creationId xmlns:a16="http://schemas.microsoft.com/office/drawing/2014/main" id="{7D347B60-723E-FD4F-C3A2-E57FF616611E}"/>
              </a:ext>
            </a:extLst>
          </p:cNvPr>
          <p:cNvSpPr/>
          <p:nvPr/>
        </p:nvSpPr>
        <p:spPr>
          <a:xfrm rot="5400000">
            <a:off x="3983346" y="500697"/>
            <a:ext cx="344773" cy="32943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45" name="Linkeraccolade 344">
            <a:extLst>
              <a:ext uri="{FF2B5EF4-FFF2-40B4-BE49-F238E27FC236}">
                <a16:creationId xmlns:a16="http://schemas.microsoft.com/office/drawing/2014/main" id="{BB9BF3EE-A7C3-CEC5-1E87-F437B282DE73}"/>
              </a:ext>
            </a:extLst>
          </p:cNvPr>
          <p:cNvSpPr/>
          <p:nvPr/>
        </p:nvSpPr>
        <p:spPr>
          <a:xfrm rot="5400000">
            <a:off x="8435303" y="-485728"/>
            <a:ext cx="334335" cy="525677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60" name="Tekstvak 359">
            <a:extLst>
              <a:ext uri="{FF2B5EF4-FFF2-40B4-BE49-F238E27FC236}">
                <a16:creationId xmlns:a16="http://schemas.microsoft.com/office/drawing/2014/main" id="{CB9C5248-0213-B754-5357-75240C698DE8}"/>
              </a:ext>
            </a:extLst>
          </p:cNvPr>
          <p:cNvSpPr txBox="1"/>
          <p:nvPr/>
        </p:nvSpPr>
        <p:spPr>
          <a:xfrm>
            <a:off x="3205996" y="1597698"/>
            <a:ext cx="1879708" cy="3759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i="1" err="1">
                <a:ea typeface="Calibri"/>
                <a:cs typeface="Calibri"/>
              </a:rPr>
              <a:t>Planned</a:t>
            </a:r>
            <a:r>
              <a:rPr lang="nl-NL" b="1" i="1">
                <a:ea typeface="Calibri"/>
                <a:cs typeface="Calibri"/>
              </a:rPr>
              <a:t> </a:t>
            </a:r>
            <a:r>
              <a:rPr lang="nl-NL" b="1" i="1" err="1">
                <a:ea typeface="Calibri"/>
                <a:cs typeface="Calibri"/>
              </a:rPr>
              <a:t>work</a:t>
            </a:r>
            <a:endParaRPr lang="nl-NL" err="1">
              <a:ea typeface="Calibri" panose="020F0502020204030204"/>
              <a:cs typeface="Calibri" panose="020F0502020204030204"/>
            </a:endParaRPr>
          </a:p>
        </p:txBody>
      </p:sp>
      <p:sp>
        <p:nvSpPr>
          <p:cNvPr id="361" name="Tekstvak 360">
            <a:extLst>
              <a:ext uri="{FF2B5EF4-FFF2-40B4-BE49-F238E27FC236}">
                <a16:creationId xmlns:a16="http://schemas.microsoft.com/office/drawing/2014/main" id="{9A032006-BAF2-C60F-37E2-9A02E24C4608}"/>
              </a:ext>
            </a:extLst>
          </p:cNvPr>
          <p:cNvSpPr txBox="1"/>
          <p:nvPr/>
        </p:nvSpPr>
        <p:spPr>
          <a:xfrm>
            <a:off x="7663173" y="1597698"/>
            <a:ext cx="1879708" cy="3759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i="1" err="1">
                <a:ea typeface="Calibri"/>
                <a:cs typeface="Calibri"/>
              </a:rPr>
              <a:t>Intended</a:t>
            </a:r>
            <a:r>
              <a:rPr lang="nl-NL" b="1" i="1">
                <a:ea typeface="Calibri"/>
                <a:cs typeface="Calibri"/>
              </a:rPr>
              <a:t> </a:t>
            </a:r>
            <a:r>
              <a:rPr lang="nl-NL" b="1" i="1" err="1">
                <a:ea typeface="Calibri"/>
                <a:cs typeface="Calibri"/>
              </a:rPr>
              <a:t>results</a:t>
            </a:r>
            <a:endParaRPr lang="nl-NL" b="1" i="1">
              <a:ea typeface="Calibri"/>
              <a:cs typeface="Calibri"/>
            </a:endParaRPr>
          </a:p>
        </p:txBody>
      </p:sp>
      <p:sp>
        <p:nvSpPr>
          <p:cNvPr id="362" name="Tekstvak 361">
            <a:extLst>
              <a:ext uri="{FF2B5EF4-FFF2-40B4-BE49-F238E27FC236}">
                <a16:creationId xmlns:a16="http://schemas.microsoft.com/office/drawing/2014/main" id="{E327E4FE-2C16-F965-0F8D-51692B8B7CF5}"/>
              </a:ext>
            </a:extLst>
          </p:cNvPr>
          <p:cNvSpPr txBox="1"/>
          <p:nvPr/>
        </p:nvSpPr>
        <p:spPr>
          <a:xfrm>
            <a:off x="720554" y="3446132"/>
            <a:ext cx="1566423" cy="184665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err="1">
                <a:ea typeface="+mn-lt"/>
                <a:cs typeface="+mn-lt"/>
              </a:rPr>
              <a:t>Problem</a:t>
            </a:r>
            <a:r>
              <a:rPr lang="nl-NL" sz="1600">
                <a:ea typeface="+mn-lt"/>
                <a:cs typeface="+mn-lt"/>
              </a:rPr>
              <a:t> analysis</a:t>
            </a:r>
            <a:endParaRPr lang="nl-NL" sz="1600">
              <a:ea typeface="Calibri"/>
              <a:cs typeface="Calibri"/>
            </a:endParaRPr>
          </a:p>
          <a:p>
            <a:r>
              <a:rPr lang="nl-NL" sz="1600">
                <a:ea typeface="+mn-lt"/>
                <a:cs typeface="+mn-lt"/>
              </a:rPr>
              <a:t>Stakeholder analysis</a:t>
            </a:r>
            <a:endParaRPr lang="nl-NL" sz="1600">
              <a:ea typeface="Calibri"/>
              <a:cs typeface="Calibri"/>
            </a:endParaRPr>
          </a:p>
          <a:p>
            <a:r>
              <a:rPr lang="nl-NL" sz="1600" err="1">
                <a:ea typeface="+mn-lt"/>
                <a:cs typeface="+mn-lt"/>
              </a:rPr>
              <a:t>Objectives</a:t>
            </a:r>
            <a:r>
              <a:rPr lang="nl-NL" sz="1600">
                <a:ea typeface="+mn-lt"/>
                <a:cs typeface="+mn-lt"/>
              </a:rPr>
              <a:t> </a:t>
            </a:r>
            <a:endParaRPr lang="nl-NL" sz="1600">
              <a:ea typeface="Calibri"/>
              <a:cs typeface="Calibri"/>
            </a:endParaRPr>
          </a:p>
          <a:p>
            <a:r>
              <a:rPr lang="nl-NL" sz="1600">
                <a:ea typeface="+mn-lt"/>
                <a:cs typeface="+mn-lt"/>
              </a:rPr>
              <a:t>Risk analysis</a:t>
            </a:r>
            <a:endParaRPr lang="nl-NL" sz="1600">
              <a:ea typeface="Calibri"/>
              <a:cs typeface="Calibri"/>
            </a:endParaRPr>
          </a:p>
          <a:p>
            <a:pPr algn="l"/>
            <a:endParaRPr lang="nl-NL">
              <a:ea typeface="Calibri"/>
              <a:cs typeface="Calibri"/>
            </a:endParaRPr>
          </a:p>
        </p:txBody>
      </p:sp>
      <p:sp>
        <p:nvSpPr>
          <p:cNvPr id="363" name="Tekstvak 362">
            <a:extLst>
              <a:ext uri="{FF2B5EF4-FFF2-40B4-BE49-F238E27FC236}">
                <a16:creationId xmlns:a16="http://schemas.microsoft.com/office/drawing/2014/main" id="{4AF79074-6CA6-471C-54A4-597AB5934599}"/>
              </a:ext>
            </a:extLst>
          </p:cNvPr>
          <p:cNvSpPr txBox="1"/>
          <p:nvPr/>
        </p:nvSpPr>
        <p:spPr>
          <a:xfrm>
            <a:off x="2505512" y="3446131"/>
            <a:ext cx="1566423" cy="209288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err="1">
                <a:ea typeface="+mn-lt"/>
                <a:cs typeface="+mn-lt"/>
              </a:rPr>
              <a:t>Staff</a:t>
            </a:r>
            <a:endParaRPr lang="nl-NL" err="1"/>
          </a:p>
          <a:p>
            <a:r>
              <a:rPr lang="nl-NL" sz="1600">
                <a:ea typeface="+mn-lt"/>
                <a:cs typeface="+mn-lt"/>
              </a:rPr>
              <a:t>Time</a:t>
            </a:r>
            <a:endParaRPr lang="nl-NL"/>
          </a:p>
          <a:p>
            <a:r>
              <a:rPr lang="nl-NL" sz="1600">
                <a:ea typeface="+mn-lt"/>
                <a:cs typeface="+mn-lt"/>
              </a:rPr>
              <a:t>Money</a:t>
            </a:r>
            <a:endParaRPr lang="nl-NL"/>
          </a:p>
          <a:p>
            <a:r>
              <a:rPr lang="nl-NL" sz="1600" err="1">
                <a:ea typeface="+mn-lt"/>
                <a:cs typeface="+mn-lt"/>
              </a:rPr>
              <a:t>Materials</a:t>
            </a:r>
            <a:endParaRPr lang="nl-NL" err="1"/>
          </a:p>
          <a:p>
            <a:r>
              <a:rPr lang="nl-NL" sz="1600">
                <a:ea typeface="+mn-lt"/>
                <a:cs typeface="+mn-lt"/>
              </a:rPr>
              <a:t>Equipment</a:t>
            </a:r>
            <a:endParaRPr lang="nl-NL"/>
          </a:p>
          <a:p>
            <a:r>
              <a:rPr lang="nl-NL" sz="1600">
                <a:ea typeface="+mn-lt"/>
                <a:cs typeface="+mn-lt"/>
              </a:rPr>
              <a:t>Technology </a:t>
            </a:r>
            <a:endParaRPr lang="nl-NL"/>
          </a:p>
          <a:p>
            <a:r>
              <a:rPr lang="nl-NL" sz="1600">
                <a:ea typeface="Calibri"/>
                <a:cs typeface="Calibri"/>
              </a:rPr>
              <a:t>...</a:t>
            </a:r>
          </a:p>
          <a:p>
            <a:pPr algn="l"/>
            <a:endParaRPr lang="nl-NL">
              <a:ea typeface="Calibri"/>
              <a:cs typeface="Calibri"/>
            </a:endParaRPr>
          </a:p>
        </p:txBody>
      </p:sp>
      <p:sp>
        <p:nvSpPr>
          <p:cNvPr id="364" name="Tekstvak 363">
            <a:extLst>
              <a:ext uri="{FF2B5EF4-FFF2-40B4-BE49-F238E27FC236}">
                <a16:creationId xmlns:a16="http://schemas.microsoft.com/office/drawing/2014/main" id="{CF3C0484-1AAB-490F-EAD7-E2155500A351}"/>
              </a:ext>
            </a:extLst>
          </p:cNvPr>
          <p:cNvSpPr txBox="1"/>
          <p:nvPr/>
        </p:nvSpPr>
        <p:spPr>
          <a:xfrm>
            <a:off x="4300908" y="3446130"/>
            <a:ext cx="1566423" cy="184665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a:ea typeface="+mn-lt"/>
                <a:cs typeface="+mn-lt"/>
              </a:rPr>
              <a:t>Workshops</a:t>
            </a:r>
            <a:endParaRPr lang="nl-NL"/>
          </a:p>
          <a:p>
            <a:r>
              <a:rPr lang="nl-NL" sz="1600">
                <a:ea typeface="+mn-lt"/>
                <a:cs typeface="+mn-lt"/>
              </a:rPr>
              <a:t>Meetings</a:t>
            </a:r>
            <a:endParaRPr lang="nl-NL"/>
          </a:p>
          <a:p>
            <a:r>
              <a:rPr lang="nl-NL" sz="1600">
                <a:ea typeface="+mn-lt"/>
                <a:cs typeface="+mn-lt"/>
              </a:rPr>
              <a:t>Field trips</a:t>
            </a:r>
            <a:endParaRPr lang="nl-NL"/>
          </a:p>
          <a:p>
            <a:r>
              <a:rPr lang="nl-NL" sz="1600" err="1">
                <a:ea typeface="+mn-lt"/>
                <a:cs typeface="+mn-lt"/>
              </a:rPr>
              <a:t>Trainings</a:t>
            </a:r>
            <a:endParaRPr lang="nl-NL" err="1"/>
          </a:p>
          <a:p>
            <a:r>
              <a:rPr lang="nl-NL" sz="1600">
                <a:ea typeface="+mn-lt"/>
                <a:cs typeface="+mn-lt"/>
              </a:rPr>
              <a:t>Service delivery </a:t>
            </a:r>
            <a:endParaRPr lang="nl-NL"/>
          </a:p>
          <a:p>
            <a:r>
              <a:rPr lang="nl-NL" sz="1600">
                <a:ea typeface="Calibri"/>
                <a:cs typeface="Calibri"/>
              </a:rPr>
              <a:t>...</a:t>
            </a:r>
          </a:p>
          <a:p>
            <a:pPr algn="l"/>
            <a:endParaRPr lang="nl-NL">
              <a:ea typeface="Calibri"/>
              <a:cs typeface="Calibri"/>
            </a:endParaRPr>
          </a:p>
        </p:txBody>
      </p:sp>
      <p:sp>
        <p:nvSpPr>
          <p:cNvPr id="365" name="Tekstvak 364">
            <a:extLst>
              <a:ext uri="{FF2B5EF4-FFF2-40B4-BE49-F238E27FC236}">
                <a16:creationId xmlns:a16="http://schemas.microsoft.com/office/drawing/2014/main" id="{2A9CA145-FFC6-7B2E-EC80-E7F287EA534A}"/>
              </a:ext>
            </a:extLst>
          </p:cNvPr>
          <p:cNvSpPr txBox="1"/>
          <p:nvPr/>
        </p:nvSpPr>
        <p:spPr>
          <a:xfrm>
            <a:off x="6096304" y="3425252"/>
            <a:ext cx="1566423" cy="258532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err="1">
                <a:ea typeface="+mn-lt"/>
                <a:cs typeface="+mn-lt"/>
              </a:rPr>
              <a:t>Number</a:t>
            </a:r>
            <a:r>
              <a:rPr lang="nl-NL" sz="1600">
                <a:ea typeface="+mn-lt"/>
                <a:cs typeface="+mn-lt"/>
              </a:rPr>
              <a:t> </a:t>
            </a:r>
            <a:r>
              <a:rPr lang="nl-NL" sz="1600" err="1">
                <a:ea typeface="+mn-lt"/>
                <a:cs typeface="+mn-lt"/>
              </a:rPr>
              <a:t>trained</a:t>
            </a:r>
            <a:r>
              <a:rPr lang="nl-NL" sz="1600">
                <a:ea typeface="+mn-lt"/>
                <a:cs typeface="+mn-lt"/>
              </a:rPr>
              <a:t>, </a:t>
            </a:r>
            <a:r>
              <a:rPr lang="nl-NL" sz="1600" err="1">
                <a:ea typeface="+mn-lt"/>
                <a:cs typeface="+mn-lt"/>
              </a:rPr>
              <a:t>sensitized</a:t>
            </a:r>
            <a:endParaRPr lang="nl-NL" err="1"/>
          </a:p>
          <a:p>
            <a:r>
              <a:rPr lang="nl-NL" sz="1600" err="1">
                <a:ea typeface="+mn-lt"/>
                <a:cs typeface="+mn-lt"/>
              </a:rPr>
              <a:t>Products</a:t>
            </a:r>
            <a:r>
              <a:rPr lang="nl-NL" sz="1600">
                <a:ea typeface="+mn-lt"/>
                <a:cs typeface="+mn-lt"/>
              </a:rPr>
              <a:t> </a:t>
            </a:r>
            <a:r>
              <a:rPr lang="nl-NL" sz="1600" err="1">
                <a:ea typeface="+mn-lt"/>
                <a:cs typeface="+mn-lt"/>
              </a:rPr>
              <a:t>developed</a:t>
            </a:r>
            <a:r>
              <a:rPr lang="nl-NL" sz="1600">
                <a:ea typeface="+mn-lt"/>
                <a:cs typeface="+mn-lt"/>
              </a:rPr>
              <a:t> </a:t>
            </a:r>
            <a:r>
              <a:rPr lang="nl-NL" sz="1600" err="1">
                <a:ea typeface="+mn-lt"/>
                <a:cs typeface="+mn-lt"/>
              </a:rPr>
              <a:t>and</a:t>
            </a:r>
            <a:r>
              <a:rPr lang="nl-NL" sz="1600">
                <a:ea typeface="+mn-lt"/>
                <a:cs typeface="+mn-lt"/>
              </a:rPr>
              <a:t> shared</a:t>
            </a:r>
            <a:endParaRPr lang="nl-NL"/>
          </a:p>
          <a:p>
            <a:r>
              <a:rPr lang="nl-NL" sz="1600">
                <a:ea typeface="+mn-lt"/>
                <a:cs typeface="+mn-lt"/>
              </a:rPr>
              <a:t>Equipment </a:t>
            </a:r>
            <a:r>
              <a:rPr lang="nl-NL" sz="1600" err="1">
                <a:ea typeface="+mn-lt"/>
                <a:cs typeface="+mn-lt"/>
              </a:rPr>
              <a:t>distributed</a:t>
            </a:r>
            <a:endParaRPr lang="nl-NL" err="1"/>
          </a:p>
          <a:p>
            <a:r>
              <a:rPr lang="nl-NL" sz="1600">
                <a:ea typeface="+mn-lt"/>
                <a:cs typeface="+mn-lt"/>
              </a:rPr>
              <a:t> …</a:t>
            </a:r>
            <a:endParaRPr lang="nl-NL"/>
          </a:p>
          <a:p>
            <a:endParaRPr lang="nl-NL" sz="1600">
              <a:ea typeface="Calibri"/>
              <a:cs typeface="Calibri"/>
            </a:endParaRPr>
          </a:p>
          <a:p>
            <a:pPr algn="l"/>
            <a:endParaRPr lang="nl-NL">
              <a:ea typeface="Calibri"/>
              <a:cs typeface="Calibri"/>
            </a:endParaRPr>
          </a:p>
        </p:txBody>
      </p:sp>
      <p:sp>
        <p:nvSpPr>
          <p:cNvPr id="366" name="Tekstvak 365">
            <a:extLst>
              <a:ext uri="{FF2B5EF4-FFF2-40B4-BE49-F238E27FC236}">
                <a16:creationId xmlns:a16="http://schemas.microsoft.com/office/drawing/2014/main" id="{8F120E25-446F-643D-EC47-4859B825D766}"/>
              </a:ext>
            </a:extLst>
          </p:cNvPr>
          <p:cNvSpPr txBox="1"/>
          <p:nvPr/>
        </p:nvSpPr>
        <p:spPr>
          <a:xfrm>
            <a:off x="7975207" y="3425251"/>
            <a:ext cx="1566423" cy="332398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b="1">
                <a:ea typeface="Calibri"/>
                <a:cs typeface="Calibri"/>
              </a:rPr>
              <a:t>Short term</a:t>
            </a:r>
          </a:p>
          <a:p>
            <a:r>
              <a:rPr lang="nl-NL" sz="1600">
                <a:ea typeface="+mn-lt"/>
                <a:cs typeface="+mn-lt"/>
              </a:rPr>
              <a:t>Knowledge/skills </a:t>
            </a:r>
            <a:r>
              <a:rPr lang="nl-NL" sz="1600" err="1">
                <a:ea typeface="+mn-lt"/>
                <a:cs typeface="+mn-lt"/>
              </a:rPr>
              <a:t>acquired</a:t>
            </a:r>
            <a:endParaRPr lang="nl-NL" err="1"/>
          </a:p>
          <a:p>
            <a:r>
              <a:rPr lang="nl-NL" sz="1600">
                <a:ea typeface="+mn-lt"/>
                <a:cs typeface="+mn-lt"/>
              </a:rPr>
              <a:t>Attitudes </a:t>
            </a:r>
            <a:r>
              <a:rPr lang="nl-NL" sz="1600" err="1">
                <a:ea typeface="+mn-lt"/>
                <a:cs typeface="+mn-lt"/>
              </a:rPr>
              <a:t>changed</a:t>
            </a:r>
            <a:endParaRPr lang="nl-NL" err="1"/>
          </a:p>
          <a:p>
            <a:r>
              <a:rPr lang="nl-NL" sz="1600">
                <a:ea typeface="+mn-lt"/>
                <a:cs typeface="+mn-lt"/>
              </a:rPr>
              <a:t>Change in </a:t>
            </a:r>
            <a:r>
              <a:rPr lang="nl-NL" sz="1600" err="1">
                <a:ea typeface="+mn-lt"/>
                <a:cs typeface="+mn-lt"/>
              </a:rPr>
              <a:t>behaviour</a:t>
            </a:r>
            <a:endParaRPr lang="nl-NL" err="1"/>
          </a:p>
          <a:p>
            <a:r>
              <a:rPr lang="nl-NL" sz="1600" err="1">
                <a:ea typeface="+mn-lt"/>
                <a:cs typeface="+mn-lt"/>
              </a:rPr>
              <a:t>Decisions</a:t>
            </a:r>
            <a:r>
              <a:rPr lang="nl-NL" sz="1600">
                <a:ea typeface="+mn-lt"/>
                <a:cs typeface="+mn-lt"/>
              </a:rPr>
              <a:t> made</a:t>
            </a:r>
            <a:endParaRPr lang="nl-NL"/>
          </a:p>
          <a:p>
            <a:r>
              <a:rPr lang="nl-NL" sz="1600">
                <a:ea typeface="+mn-lt"/>
                <a:cs typeface="+mn-lt"/>
              </a:rPr>
              <a:t>Actions </a:t>
            </a:r>
            <a:r>
              <a:rPr lang="nl-NL" sz="1600" err="1">
                <a:ea typeface="+mn-lt"/>
                <a:cs typeface="+mn-lt"/>
              </a:rPr>
              <a:t>undertaken</a:t>
            </a:r>
            <a:endParaRPr lang="nl-NL" err="1"/>
          </a:p>
          <a:p>
            <a:endParaRPr lang="nl-NL" sz="1600">
              <a:ea typeface="Calibri"/>
              <a:cs typeface="Calibri"/>
            </a:endParaRPr>
          </a:p>
          <a:p>
            <a:endParaRPr lang="nl-NL" sz="1600">
              <a:ea typeface="Calibri"/>
              <a:cs typeface="Calibri"/>
            </a:endParaRPr>
          </a:p>
          <a:p>
            <a:pPr algn="l"/>
            <a:endParaRPr lang="nl-NL">
              <a:ea typeface="Calibri"/>
              <a:cs typeface="Calibri"/>
            </a:endParaRPr>
          </a:p>
        </p:txBody>
      </p:sp>
      <p:sp>
        <p:nvSpPr>
          <p:cNvPr id="367" name="Tekstvak 366">
            <a:extLst>
              <a:ext uri="{FF2B5EF4-FFF2-40B4-BE49-F238E27FC236}">
                <a16:creationId xmlns:a16="http://schemas.microsoft.com/office/drawing/2014/main" id="{F42BFFB9-3F08-5C19-6103-E9FD2A723153}"/>
              </a:ext>
            </a:extLst>
          </p:cNvPr>
          <p:cNvSpPr txBox="1"/>
          <p:nvPr/>
        </p:nvSpPr>
        <p:spPr>
          <a:xfrm>
            <a:off x="9781043" y="3425250"/>
            <a:ext cx="1566423" cy="258532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b="1">
                <a:ea typeface="+mn-lt"/>
                <a:cs typeface="+mn-lt"/>
              </a:rPr>
              <a:t>Long term</a:t>
            </a:r>
            <a:endParaRPr lang="nl-NL" b="1"/>
          </a:p>
          <a:p>
            <a:r>
              <a:rPr lang="nl-NL" sz="1600" err="1">
                <a:ea typeface="+mn-lt"/>
                <a:cs typeface="+mn-lt"/>
              </a:rPr>
              <a:t>Social</a:t>
            </a:r>
            <a:r>
              <a:rPr lang="nl-NL" sz="1600">
                <a:ea typeface="+mn-lt"/>
                <a:cs typeface="+mn-lt"/>
              </a:rPr>
              <a:t> change</a:t>
            </a:r>
            <a:endParaRPr lang="nl-NL"/>
          </a:p>
          <a:p>
            <a:r>
              <a:rPr lang="nl-NL" sz="1600" err="1">
                <a:ea typeface="+mn-lt"/>
                <a:cs typeface="+mn-lt"/>
              </a:rPr>
              <a:t>Economic</a:t>
            </a:r>
            <a:r>
              <a:rPr lang="nl-NL" sz="1600">
                <a:ea typeface="+mn-lt"/>
                <a:cs typeface="+mn-lt"/>
              </a:rPr>
              <a:t> change</a:t>
            </a:r>
            <a:endParaRPr lang="nl-NL"/>
          </a:p>
          <a:p>
            <a:r>
              <a:rPr lang="nl-NL" sz="1600" err="1">
                <a:ea typeface="+mn-lt"/>
                <a:cs typeface="+mn-lt"/>
              </a:rPr>
              <a:t>Environmental</a:t>
            </a:r>
            <a:r>
              <a:rPr lang="nl-NL" sz="1600">
                <a:ea typeface="+mn-lt"/>
                <a:cs typeface="+mn-lt"/>
              </a:rPr>
              <a:t> change</a:t>
            </a:r>
            <a:endParaRPr lang="nl-NL"/>
          </a:p>
          <a:p>
            <a:r>
              <a:rPr lang="nl-NL" sz="1600">
                <a:ea typeface="Calibri"/>
                <a:cs typeface="Calibri"/>
              </a:rPr>
              <a:t>...</a:t>
            </a:r>
          </a:p>
          <a:p>
            <a:endParaRPr lang="nl-NL" sz="1600">
              <a:ea typeface="Calibri"/>
              <a:cs typeface="Calibri"/>
            </a:endParaRPr>
          </a:p>
          <a:p>
            <a:pPr algn="l"/>
            <a:endParaRPr lang="nl-NL" sz="1600">
              <a:ea typeface="Calibri"/>
              <a:cs typeface="Calibri"/>
            </a:endParaRPr>
          </a:p>
          <a:p>
            <a:endParaRPr lang="nl-NL">
              <a:ea typeface="Calibri"/>
              <a:cs typeface="Calibri"/>
            </a:endParaRPr>
          </a:p>
        </p:txBody>
      </p:sp>
      <p:cxnSp>
        <p:nvCxnSpPr>
          <p:cNvPr id="371" name="Rechte verbindingslijn met pijl 370">
            <a:extLst>
              <a:ext uri="{FF2B5EF4-FFF2-40B4-BE49-F238E27FC236}">
                <a16:creationId xmlns:a16="http://schemas.microsoft.com/office/drawing/2014/main" id="{BA885426-82DC-53E3-3868-DD950365368C}"/>
              </a:ext>
            </a:extLst>
          </p:cNvPr>
          <p:cNvCxnSpPr/>
          <p:nvPr/>
        </p:nvCxnSpPr>
        <p:spPr>
          <a:xfrm flipH="1">
            <a:off x="3599798" y="3087275"/>
            <a:ext cx="3334010" cy="2699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2" name="Rechte verbindingslijn met pijl 371">
            <a:extLst>
              <a:ext uri="{FF2B5EF4-FFF2-40B4-BE49-F238E27FC236}">
                <a16:creationId xmlns:a16="http://schemas.microsoft.com/office/drawing/2014/main" id="{92C5A48A-0716-BB0D-9068-73B6B56F942A}"/>
              </a:ext>
            </a:extLst>
          </p:cNvPr>
          <p:cNvCxnSpPr>
            <a:cxnSpLocks/>
          </p:cNvCxnSpPr>
          <p:nvPr/>
        </p:nvCxnSpPr>
        <p:spPr>
          <a:xfrm flipH="1">
            <a:off x="5520455" y="3087276"/>
            <a:ext cx="3114805" cy="2887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3" name="Tekstvak 372">
            <a:extLst>
              <a:ext uri="{FF2B5EF4-FFF2-40B4-BE49-F238E27FC236}">
                <a16:creationId xmlns:a16="http://schemas.microsoft.com/office/drawing/2014/main" id="{C3A5A7D9-E82F-BBBE-4BE0-48EDE025420B}"/>
              </a:ext>
            </a:extLst>
          </p:cNvPr>
          <p:cNvSpPr txBox="1"/>
          <p:nvPr/>
        </p:nvSpPr>
        <p:spPr>
          <a:xfrm>
            <a:off x="2496187" y="5825232"/>
            <a:ext cx="18797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i="1">
                <a:ea typeface="Calibri"/>
                <a:cs typeface="Calibri"/>
              </a:rPr>
              <a:t>Participant is object</a:t>
            </a:r>
          </a:p>
        </p:txBody>
      </p:sp>
      <p:sp>
        <p:nvSpPr>
          <p:cNvPr id="374" name="Tekstvak 373">
            <a:extLst>
              <a:ext uri="{FF2B5EF4-FFF2-40B4-BE49-F238E27FC236}">
                <a16:creationId xmlns:a16="http://schemas.microsoft.com/office/drawing/2014/main" id="{1760A959-D437-F764-D4FB-2CA8E4C8BDBD}"/>
              </a:ext>
            </a:extLst>
          </p:cNvPr>
          <p:cNvSpPr txBox="1"/>
          <p:nvPr/>
        </p:nvSpPr>
        <p:spPr>
          <a:xfrm>
            <a:off x="4542104" y="6002683"/>
            <a:ext cx="18797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i="1">
                <a:ea typeface="Calibri"/>
                <a:cs typeface="Calibri"/>
              </a:rPr>
              <a:t>Participant is subject</a:t>
            </a:r>
          </a:p>
        </p:txBody>
      </p:sp>
      <p:sp>
        <p:nvSpPr>
          <p:cNvPr id="18" name="Rectangle 17"/>
          <p:cNvSpPr/>
          <p:nvPr/>
        </p:nvSpPr>
        <p:spPr>
          <a:xfrm>
            <a:off x="8861280" y="-3832"/>
            <a:ext cx="3330720" cy="646331"/>
          </a:xfrm>
          <a:prstGeom prst="rect">
            <a:avLst/>
          </a:prstGeom>
        </p:spPr>
        <p:txBody>
          <a:bodyPr wrap="none">
            <a:spAutoFit/>
          </a:bodyPr>
          <a:lstStyle/>
          <a:p>
            <a:r>
              <a:rPr lang="en-US"/>
              <a:t>3. Proposal template</a:t>
            </a:r>
          </a:p>
          <a:p>
            <a:pPr marL="269875"/>
            <a:r>
              <a:rPr lang="it-IT"/>
              <a:t>b) M&amp;E, framework, indicators</a:t>
            </a:r>
            <a:endParaRPr lang="en-US"/>
          </a:p>
        </p:txBody>
      </p:sp>
    </p:spTree>
    <p:extLst>
      <p:ext uri="{BB962C8B-B14F-4D97-AF65-F5344CB8AC3E}">
        <p14:creationId xmlns:p14="http://schemas.microsoft.com/office/powerpoint/2010/main" val="948492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47EBC6-E9FD-5DF5-4763-89A1A663308E}"/>
              </a:ext>
            </a:extLst>
          </p:cNvPr>
          <p:cNvPicPr>
            <a:picLocks noChangeAspect="1"/>
          </p:cNvPicPr>
          <p:nvPr/>
        </p:nvPicPr>
        <p:blipFill>
          <a:blip r:embed="rId2"/>
          <a:stretch>
            <a:fillRect/>
          </a:stretch>
        </p:blipFill>
        <p:spPr>
          <a:xfrm>
            <a:off x="1222032" y="1266983"/>
            <a:ext cx="9463385" cy="4749892"/>
          </a:xfrm>
          <a:prstGeom prst="rect">
            <a:avLst/>
          </a:prstGeom>
        </p:spPr>
      </p:pic>
      <p:sp>
        <p:nvSpPr>
          <p:cNvPr id="5" name="Rectangle 4"/>
          <p:cNvSpPr/>
          <p:nvPr/>
        </p:nvSpPr>
        <p:spPr>
          <a:xfrm>
            <a:off x="8861280" y="-3832"/>
            <a:ext cx="3330720" cy="646331"/>
          </a:xfrm>
          <a:prstGeom prst="rect">
            <a:avLst/>
          </a:prstGeom>
        </p:spPr>
        <p:txBody>
          <a:bodyPr wrap="none">
            <a:spAutoFit/>
          </a:bodyPr>
          <a:lstStyle/>
          <a:p>
            <a:r>
              <a:rPr lang="en-US"/>
              <a:t>3. Proposal template</a:t>
            </a:r>
          </a:p>
          <a:p>
            <a:pPr marL="269875"/>
            <a:r>
              <a:rPr lang="it-IT"/>
              <a:t>b) M&amp;E, framework, indicators</a:t>
            </a:r>
            <a:endParaRPr lang="en-US"/>
          </a:p>
        </p:txBody>
      </p:sp>
    </p:spTree>
    <p:extLst>
      <p:ext uri="{BB962C8B-B14F-4D97-AF65-F5344CB8AC3E}">
        <p14:creationId xmlns:p14="http://schemas.microsoft.com/office/powerpoint/2010/main" val="1295507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7F940C-B568-0E44-B437-64D15D4BF982}"/>
              </a:ext>
            </a:extLst>
          </p:cNvPr>
          <p:cNvPicPr>
            <a:picLocks noChangeAspect="1"/>
          </p:cNvPicPr>
          <p:nvPr/>
        </p:nvPicPr>
        <p:blipFill>
          <a:blip r:embed="rId2"/>
          <a:stretch>
            <a:fillRect/>
          </a:stretch>
        </p:blipFill>
        <p:spPr>
          <a:xfrm>
            <a:off x="1777710" y="557348"/>
            <a:ext cx="8400868" cy="6300652"/>
          </a:xfrm>
          <a:prstGeom prst="rect">
            <a:avLst/>
          </a:prstGeom>
        </p:spPr>
      </p:pic>
      <p:sp>
        <p:nvSpPr>
          <p:cNvPr id="5" name="Rectangle 4"/>
          <p:cNvSpPr/>
          <p:nvPr/>
        </p:nvSpPr>
        <p:spPr>
          <a:xfrm>
            <a:off x="8861280" y="-3832"/>
            <a:ext cx="3330720" cy="646331"/>
          </a:xfrm>
          <a:prstGeom prst="rect">
            <a:avLst/>
          </a:prstGeom>
        </p:spPr>
        <p:txBody>
          <a:bodyPr wrap="none">
            <a:spAutoFit/>
          </a:bodyPr>
          <a:lstStyle/>
          <a:p>
            <a:r>
              <a:rPr lang="en-US"/>
              <a:t>3. Proposal template</a:t>
            </a:r>
          </a:p>
          <a:p>
            <a:pPr marL="269875"/>
            <a:r>
              <a:rPr lang="it-IT"/>
              <a:t>b) M&amp;E, framework, indicators</a:t>
            </a:r>
            <a:endParaRPr lang="en-US"/>
          </a:p>
        </p:txBody>
      </p:sp>
    </p:spTree>
    <p:extLst>
      <p:ext uri="{BB962C8B-B14F-4D97-AF65-F5344CB8AC3E}">
        <p14:creationId xmlns:p14="http://schemas.microsoft.com/office/powerpoint/2010/main" val="2371369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A44F-136D-8ED5-351F-10BCC0CF142F}"/>
              </a:ext>
            </a:extLst>
          </p:cNvPr>
          <p:cNvSpPr>
            <a:spLocks noGrp="1"/>
          </p:cNvSpPr>
          <p:nvPr>
            <p:ph type="title"/>
          </p:nvPr>
        </p:nvSpPr>
        <p:spPr/>
        <p:txBody>
          <a:bodyPr/>
          <a:lstStyle/>
          <a:p>
            <a:r>
              <a:rPr lang="en-US">
                <a:solidFill>
                  <a:srgbClr val="C00000"/>
                </a:solidFill>
              </a:rPr>
              <a:t>Example Impact/GO</a:t>
            </a:r>
            <a:endParaRPr lang="en-UG">
              <a:solidFill>
                <a:srgbClr val="C00000"/>
              </a:solidFill>
            </a:endParaRPr>
          </a:p>
        </p:txBody>
      </p:sp>
      <p:sp>
        <p:nvSpPr>
          <p:cNvPr id="3" name="Content Placeholder 2">
            <a:extLst>
              <a:ext uri="{FF2B5EF4-FFF2-40B4-BE49-F238E27FC236}">
                <a16:creationId xmlns:a16="http://schemas.microsoft.com/office/drawing/2014/main" id="{A29E7483-9267-0598-5635-5A0ECF13C6E2}"/>
              </a:ext>
            </a:extLst>
          </p:cNvPr>
          <p:cNvSpPr>
            <a:spLocks noGrp="1"/>
          </p:cNvSpPr>
          <p:nvPr>
            <p:ph idx="1"/>
          </p:nvPr>
        </p:nvSpPr>
        <p:spPr/>
        <p:txBody>
          <a:bodyPr vert="horz" lIns="91440" tIns="45720" rIns="91440" bIns="45720" rtlCol="0" anchor="t">
            <a:normAutofit/>
          </a:bodyPr>
          <a:lstStyle/>
          <a:p>
            <a:pPr marL="0" indent="0" algn="just">
              <a:buNone/>
            </a:pPr>
            <a:r>
              <a:rPr lang="en-US" b="1"/>
              <a:t>IMPACT - </a:t>
            </a:r>
            <a:r>
              <a:rPr lang="en-US" sz="2400">
                <a:solidFill>
                  <a:srgbClr val="000000"/>
                </a:solidFill>
              </a:rPr>
              <a:t>The livelihoods of vulnerable youth, including young women, in Albertine and Rwenzori subregions, are improved and sustained through access to self-employment opportunities </a:t>
            </a:r>
            <a:endParaRPr lang="nl-NL" b="1"/>
          </a:p>
          <a:p>
            <a:pPr marL="342900" indent="-342900" algn="just"/>
            <a:r>
              <a:rPr lang="en-US" sz="2400">
                <a:solidFill>
                  <a:srgbClr val="000000"/>
                </a:solidFill>
                <a:ea typeface="Calibri" panose="020F0502020204030204"/>
                <a:cs typeface="Calibri" panose="020F0502020204030204"/>
              </a:rPr>
              <a:t>80% of project participants have enhanced their monthly income by at least 20% of monthly income and raised to at least UGX 214,000 net and above by the end of the action</a:t>
            </a:r>
          </a:p>
          <a:p>
            <a:pPr marL="342900" indent="-342900" algn="just"/>
            <a:r>
              <a:rPr lang="en-US" sz="2400">
                <a:solidFill>
                  <a:srgbClr val="000000"/>
                </a:solidFill>
                <a:ea typeface="Calibri" panose="020F0502020204030204"/>
                <a:cs typeface="Calibri" panose="020F0502020204030204"/>
              </a:rPr>
              <a:t>60% of project participants </a:t>
            </a:r>
            <a:r>
              <a:rPr lang="en-US" sz="2400">
                <a:solidFill>
                  <a:srgbClr val="000000"/>
                </a:solidFill>
                <a:ea typeface="+mn-lt"/>
                <a:cs typeface="+mn-lt"/>
              </a:rPr>
              <a:t>report a 20% increase in the value of their productive and household assets by the end of the action</a:t>
            </a:r>
            <a:endParaRPr lang="en-US" sz="2400">
              <a:solidFill>
                <a:srgbClr val="000000"/>
              </a:solidFill>
              <a:ea typeface="Calibri" panose="020F0502020204030204"/>
              <a:cs typeface="Calibri" panose="020F0502020204030204"/>
            </a:endParaRPr>
          </a:p>
          <a:p>
            <a:pPr marL="342900" indent="-342900" algn="just"/>
            <a:r>
              <a:rPr lang="en-US" sz="2400">
                <a:solidFill>
                  <a:srgbClr val="000000"/>
                </a:solidFill>
                <a:ea typeface="+mn-lt"/>
                <a:cs typeface="+mn-lt"/>
              </a:rPr>
              <a:t>70% of project participants report a 50% reduction in the number of days their household experiences food insecurity compared to baseline, by the end of the action</a:t>
            </a:r>
            <a:endParaRPr lang="en-US" sz="2400">
              <a:solidFill>
                <a:srgbClr val="000000"/>
              </a:solidFill>
              <a:ea typeface="Calibri" panose="020F0502020204030204"/>
              <a:cs typeface="Calibri" panose="020F0502020204030204"/>
            </a:endParaRPr>
          </a:p>
          <a:p>
            <a:pPr marL="0" indent="0" algn="just">
              <a:buNone/>
            </a:pPr>
            <a:endParaRPr lang="en-UG">
              <a:ea typeface="Calibri" panose="020F0502020204030204"/>
              <a:cs typeface="Calibri" panose="020F0502020204030204"/>
            </a:endParaRPr>
          </a:p>
        </p:txBody>
      </p:sp>
      <p:sp>
        <p:nvSpPr>
          <p:cNvPr id="4" name="Rectangle 3"/>
          <p:cNvSpPr/>
          <p:nvPr/>
        </p:nvSpPr>
        <p:spPr>
          <a:xfrm>
            <a:off x="8861280" y="-3832"/>
            <a:ext cx="3330720" cy="646331"/>
          </a:xfrm>
          <a:prstGeom prst="rect">
            <a:avLst/>
          </a:prstGeom>
        </p:spPr>
        <p:txBody>
          <a:bodyPr wrap="none">
            <a:spAutoFit/>
          </a:bodyPr>
          <a:lstStyle/>
          <a:p>
            <a:r>
              <a:rPr lang="en-US"/>
              <a:t>3. Proposal template</a:t>
            </a:r>
          </a:p>
          <a:p>
            <a:pPr marL="269875"/>
            <a:r>
              <a:rPr lang="it-IT"/>
              <a:t>b) M&amp;E, framework, indicators</a:t>
            </a:r>
            <a:endParaRPr lang="en-US"/>
          </a:p>
        </p:txBody>
      </p:sp>
    </p:spTree>
    <p:extLst>
      <p:ext uri="{BB962C8B-B14F-4D97-AF65-F5344CB8AC3E}">
        <p14:creationId xmlns:p14="http://schemas.microsoft.com/office/powerpoint/2010/main" val="1608711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A44F-136D-8ED5-351F-10BCC0CF142F}"/>
              </a:ext>
            </a:extLst>
          </p:cNvPr>
          <p:cNvSpPr>
            <a:spLocks noGrp="1"/>
          </p:cNvSpPr>
          <p:nvPr>
            <p:ph type="title"/>
          </p:nvPr>
        </p:nvSpPr>
        <p:spPr/>
        <p:txBody>
          <a:bodyPr/>
          <a:lstStyle/>
          <a:p>
            <a:r>
              <a:rPr lang="en-US">
                <a:solidFill>
                  <a:srgbClr val="C00000"/>
                </a:solidFill>
              </a:rPr>
              <a:t>Example Outcome/SO</a:t>
            </a:r>
            <a:endParaRPr lang="en-UG">
              <a:solidFill>
                <a:srgbClr val="C00000"/>
              </a:solidFill>
            </a:endParaRPr>
          </a:p>
        </p:txBody>
      </p:sp>
      <p:sp>
        <p:nvSpPr>
          <p:cNvPr id="3" name="Content Placeholder 2">
            <a:extLst>
              <a:ext uri="{FF2B5EF4-FFF2-40B4-BE49-F238E27FC236}">
                <a16:creationId xmlns:a16="http://schemas.microsoft.com/office/drawing/2014/main" id="{A29E7483-9267-0598-5635-5A0ECF13C6E2}"/>
              </a:ext>
            </a:extLst>
          </p:cNvPr>
          <p:cNvSpPr>
            <a:spLocks noGrp="1"/>
          </p:cNvSpPr>
          <p:nvPr>
            <p:ph idx="1"/>
          </p:nvPr>
        </p:nvSpPr>
        <p:spPr/>
        <p:txBody>
          <a:bodyPr vert="horz" lIns="91440" tIns="45720" rIns="91440" bIns="45720" rtlCol="0" anchor="t">
            <a:normAutofit lnSpcReduction="10000"/>
          </a:bodyPr>
          <a:lstStyle/>
          <a:p>
            <a:pPr marL="0" indent="0" algn="just">
              <a:buNone/>
            </a:pPr>
            <a:r>
              <a:rPr lang="en-US" b="1"/>
              <a:t>OUTCOME - </a:t>
            </a:r>
            <a:r>
              <a:rPr lang="en-US" sz="2400">
                <a:solidFill>
                  <a:srgbClr val="404040"/>
                </a:solidFill>
              </a:rPr>
              <a:t>Vulnerable youth, including young women, start and grow sustainable micro- or small businesses, through enhanced access to quality business development support</a:t>
            </a:r>
            <a:endParaRPr lang="nl-NL" b="1"/>
          </a:p>
          <a:p>
            <a:pPr marL="342900" indent="-342900" algn="just"/>
            <a:r>
              <a:rPr lang="en-US" sz="2400">
                <a:solidFill>
                  <a:srgbClr val="000000"/>
                </a:solidFill>
                <a:ea typeface="Calibri" panose="020F0502020204030204"/>
                <a:cs typeface="Calibri" panose="020F0502020204030204"/>
              </a:rPr>
              <a:t>X% of project participants have launched a micro-business after completing a business support scheme, by the end of the action</a:t>
            </a:r>
          </a:p>
          <a:p>
            <a:pPr marL="342900" indent="-342900" algn="just"/>
            <a:r>
              <a:rPr lang="en-US" sz="2400">
                <a:solidFill>
                  <a:srgbClr val="000000"/>
                </a:solidFill>
                <a:ea typeface="Calibri" panose="020F0502020204030204"/>
                <a:cs typeface="Calibri" panose="020F0502020204030204"/>
              </a:rPr>
              <a:t>X% of project participants supported to grow their micro-business report increase their performance (operating turnover), by the end of the action</a:t>
            </a:r>
          </a:p>
          <a:p>
            <a:pPr marL="342900" indent="-342900" algn="just"/>
            <a:r>
              <a:rPr lang="en-US" sz="2400">
                <a:solidFill>
                  <a:srgbClr val="000000"/>
                </a:solidFill>
                <a:ea typeface="Calibri" panose="020F0502020204030204"/>
                <a:cs typeface="Calibri" panose="020F0502020204030204"/>
              </a:rPr>
              <a:t>X% of project participants have accessed savings and credit services by the end of the action </a:t>
            </a:r>
          </a:p>
          <a:p>
            <a:pPr marL="342900" indent="-342900" algn="just"/>
            <a:r>
              <a:rPr lang="en-US" sz="2400">
                <a:solidFill>
                  <a:srgbClr val="404040"/>
                </a:solidFill>
                <a:ea typeface="Calibri" panose="020F0502020204030204"/>
                <a:cs typeface="Calibri" panose="020F0502020204030204"/>
              </a:rPr>
              <a:t># of business partnerships established between project participants and private sector actors, by the end of the action</a:t>
            </a:r>
            <a:endParaRPr lang="en-US" sz="2400">
              <a:solidFill>
                <a:srgbClr val="000000"/>
              </a:solidFill>
              <a:ea typeface="Calibri" panose="020F0502020204030204"/>
              <a:cs typeface="Calibri" panose="020F0502020204030204"/>
            </a:endParaRPr>
          </a:p>
          <a:p>
            <a:pPr marL="0" indent="0" algn="just">
              <a:buNone/>
            </a:pPr>
            <a:endParaRPr lang="en-UG">
              <a:ea typeface="Calibri" panose="020F0502020204030204"/>
              <a:cs typeface="Calibri" panose="020F0502020204030204"/>
            </a:endParaRPr>
          </a:p>
        </p:txBody>
      </p:sp>
      <p:sp>
        <p:nvSpPr>
          <p:cNvPr id="4" name="Rectangle 3"/>
          <p:cNvSpPr/>
          <p:nvPr/>
        </p:nvSpPr>
        <p:spPr>
          <a:xfrm>
            <a:off x="8861280" y="-3832"/>
            <a:ext cx="3330720" cy="646331"/>
          </a:xfrm>
          <a:prstGeom prst="rect">
            <a:avLst/>
          </a:prstGeom>
        </p:spPr>
        <p:txBody>
          <a:bodyPr wrap="none">
            <a:spAutoFit/>
          </a:bodyPr>
          <a:lstStyle/>
          <a:p>
            <a:r>
              <a:rPr lang="en-US"/>
              <a:t>3. Proposal template</a:t>
            </a:r>
          </a:p>
          <a:p>
            <a:pPr marL="269875"/>
            <a:r>
              <a:rPr lang="it-IT"/>
              <a:t>b) M&amp;E, framework, indicators</a:t>
            </a:r>
            <a:endParaRPr lang="en-US"/>
          </a:p>
        </p:txBody>
      </p:sp>
    </p:spTree>
    <p:extLst>
      <p:ext uri="{BB962C8B-B14F-4D97-AF65-F5344CB8AC3E}">
        <p14:creationId xmlns:p14="http://schemas.microsoft.com/office/powerpoint/2010/main" val="2649742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A44F-136D-8ED5-351F-10BCC0CF142F}"/>
              </a:ext>
            </a:extLst>
          </p:cNvPr>
          <p:cNvSpPr>
            <a:spLocks noGrp="1"/>
          </p:cNvSpPr>
          <p:nvPr>
            <p:ph type="title"/>
          </p:nvPr>
        </p:nvSpPr>
        <p:spPr/>
        <p:txBody>
          <a:bodyPr/>
          <a:lstStyle/>
          <a:p>
            <a:r>
              <a:rPr lang="en-US">
                <a:solidFill>
                  <a:srgbClr val="C00000"/>
                </a:solidFill>
              </a:rPr>
              <a:t>Example Output/results</a:t>
            </a:r>
            <a:endParaRPr lang="en-UG">
              <a:solidFill>
                <a:srgbClr val="C00000"/>
              </a:solidFill>
            </a:endParaRPr>
          </a:p>
        </p:txBody>
      </p:sp>
      <p:sp>
        <p:nvSpPr>
          <p:cNvPr id="3" name="Content Placeholder 2">
            <a:extLst>
              <a:ext uri="{FF2B5EF4-FFF2-40B4-BE49-F238E27FC236}">
                <a16:creationId xmlns:a16="http://schemas.microsoft.com/office/drawing/2014/main" id="{A29E7483-9267-0598-5635-5A0ECF13C6E2}"/>
              </a:ext>
            </a:extLst>
          </p:cNvPr>
          <p:cNvSpPr>
            <a:spLocks noGrp="1"/>
          </p:cNvSpPr>
          <p:nvPr>
            <p:ph idx="1"/>
          </p:nvPr>
        </p:nvSpPr>
        <p:spPr/>
        <p:txBody>
          <a:bodyPr vert="horz" lIns="91440" tIns="45720" rIns="91440" bIns="45720" rtlCol="0" anchor="t">
            <a:normAutofit/>
          </a:bodyPr>
          <a:lstStyle/>
          <a:p>
            <a:pPr marL="0" indent="0" algn="just">
              <a:buNone/>
            </a:pPr>
            <a:r>
              <a:rPr lang="en-US" sz="2400">
                <a:solidFill>
                  <a:srgbClr val="404040"/>
                </a:solidFill>
                <a:ea typeface="+mn-lt"/>
                <a:cs typeface="+mn-lt"/>
              </a:rPr>
              <a:t># of vulnerable youth supported to start or grow a micro/small business and completing a business support scheme, by the end of the action</a:t>
            </a:r>
            <a:endParaRPr lang="nl-NL"/>
          </a:p>
          <a:p>
            <a:pPr marL="0" indent="0" algn="just">
              <a:buNone/>
            </a:pPr>
            <a:endParaRPr lang="en-US" sz="2400">
              <a:solidFill>
                <a:srgbClr val="404040"/>
              </a:solidFill>
              <a:ea typeface="Calibri" panose="020F0502020204030204"/>
              <a:cs typeface="Calibri" panose="020F0502020204030204"/>
            </a:endParaRPr>
          </a:p>
          <a:p>
            <a:pPr marL="0" indent="0" algn="just">
              <a:buNone/>
            </a:pPr>
            <a:r>
              <a:rPr lang="en-US" sz="2400">
                <a:solidFill>
                  <a:srgbClr val="404040"/>
                </a:solidFill>
                <a:ea typeface="+mn-lt"/>
                <a:cs typeface="+mn-lt"/>
              </a:rPr>
              <a:t># of project participants prepared to access financing and matched with financiers, by the end of the action</a:t>
            </a:r>
            <a:endParaRPr lang="en-US" sz="2400">
              <a:solidFill>
                <a:srgbClr val="404040"/>
              </a:solidFill>
              <a:ea typeface="Calibri"/>
              <a:cs typeface="Calibri"/>
            </a:endParaRPr>
          </a:p>
          <a:p>
            <a:pPr marL="0" indent="0" algn="just">
              <a:buNone/>
            </a:pPr>
            <a:endParaRPr lang="en-US" sz="2400">
              <a:solidFill>
                <a:srgbClr val="404040"/>
              </a:solidFill>
              <a:ea typeface="+mn-lt"/>
              <a:cs typeface="+mn-lt"/>
            </a:endParaRPr>
          </a:p>
          <a:p>
            <a:pPr marL="0" indent="0" algn="just">
              <a:buNone/>
            </a:pPr>
            <a:r>
              <a:rPr lang="en-US" sz="2400">
                <a:solidFill>
                  <a:srgbClr val="404040"/>
                </a:solidFill>
                <a:ea typeface="+mn-lt"/>
                <a:cs typeface="+mn-lt"/>
              </a:rPr>
              <a:t># of VSLA groups supported in savings and credit mobilization, accounting management, group governance and linkages to formal finance/credit (</a:t>
            </a:r>
            <a:r>
              <a:rPr lang="en-US" sz="2400" err="1">
                <a:solidFill>
                  <a:srgbClr val="404040"/>
                </a:solidFill>
                <a:ea typeface="+mn-lt"/>
                <a:cs typeface="+mn-lt"/>
              </a:rPr>
              <a:t>ie</a:t>
            </a:r>
            <a:r>
              <a:rPr lang="en-US" sz="2400">
                <a:solidFill>
                  <a:srgbClr val="404040"/>
                </a:solidFill>
                <a:ea typeface="+mn-lt"/>
                <a:cs typeface="+mn-lt"/>
              </a:rPr>
              <a:t> SACCO or MFI), by the end of the action</a:t>
            </a:r>
            <a:endParaRPr lang="en-US">
              <a:ea typeface="Calibri"/>
              <a:cs typeface="Calibri"/>
            </a:endParaRPr>
          </a:p>
          <a:p>
            <a:pPr marL="0" indent="0" algn="just">
              <a:buNone/>
            </a:pPr>
            <a:endParaRPr lang="en-US" sz="2400">
              <a:solidFill>
                <a:srgbClr val="404040"/>
              </a:solidFill>
              <a:ea typeface="Calibri" panose="020F0502020204030204"/>
              <a:cs typeface="Calibri" panose="020F0502020204030204"/>
            </a:endParaRPr>
          </a:p>
          <a:p>
            <a:pPr marL="0" indent="0" algn="just">
              <a:buNone/>
            </a:pPr>
            <a:endParaRPr lang="en-US" sz="2400">
              <a:solidFill>
                <a:srgbClr val="404040"/>
              </a:solidFill>
              <a:ea typeface="Calibri" panose="020F0502020204030204"/>
              <a:cs typeface="Calibri" panose="020F0502020204030204"/>
            </a:endParaRPr>
          </a:p>
          <a:p>
            <a:pPr marL="0" indent="0" algn="just">
              <a:buNone/>
            </a:pPr>
            <a:endParaRPr lang="en-US" sz="2400">
              <a:solidFill>
                <a:srgbClr val="404040"/>
              </a:solidFill>
              <a:ea typeface="Calibri" panose="020F0502020204030204"/>
              <a:cs typeface="Calibri" panose="020F0502020204030204"/>
            </a:endParaRPr>
          </a:p>
          <a:p>
            <a:pPr marL="0" indent="0" algn="just">
              <a:buNone/>
            </a:pPr>
            <a:endParaRPr lang="en-US" sz="2400">
              <a:solidFill>
                <a:srgbClr val="404040"/>
              </a:solidFill>
              <a:ea typeface="Calibri" panose="020F0502020204030204"/>
              <a:cs typeface="Calibri" panose="020F0502020204030204"/>
            </a:endParaRPr>
          </a:p>
          <a:p>
            <a:pPr marL="0" indent="0" algn="just">
              <a:buNone/>
            </a:pPr>
            <a:endParaRPr lang="en-UG">
              <a:ea typeface="Calibri" panose="020F0502020204030204"/>
              <a:cs typeface="Calibri" panose="020F0502020204030204"/>
            </a:endParaRPr>
          </a:p>
        </p:txBody>
      </p:sp>
      <p:sp>
        <p:nvSpPr>
          <p:cNvPr id="4" name="Rectangle 3"/>
          <p:cNvSpPr/>
          <p:nvPr/>
        </p:nvSpPr>
        <p:spPr>
          <a:xfrm>
            <a:off x="8861280" y="-3832"/>
            <a:ext cx="3330720" cy="646331"/>
          </a:xfrm>
          <a:prstGeom prst="rect">
            <a:avLst/>
          </a:prstGeom>
        </p:spPr>
        <p:txBody>
          <a:bodyPr wrap="none">
            <a:spAutoFit/>
          </a:bodyPr>
          <a:lstStyle/>
          <a:p>
            <a:r>
              <a:rPr lang="en-US"/>
              <a:t>3. Proposal template</a:t>
            </a:r>
          </a:p>
          <a:p>
            <a:pPr marL="269875"/>
            <a:r>
              <a:rPr lang="it-IT"/>
              <a:t>b) M&amp;E, framework, indicators</a:t>
            </a:r>
            <a:endParaRPr lang="en-US"/>
          </a:p>
        </p:txBody>
      </p:sp>
    </p:spTree>
    <p:extLst>
      <p:ext uri="{BB962C8B-B14F-4D97-AF65-F5344CB8AC3E}">
        <p14:creationId xmlns:p14="http://schemas.microsoft.com/office/powerpoint/2010/main" val="40574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62EA-C7D1-C7B1-45BC-917345C4844F}"/>
              </a:ext>
            </a:extLst>
          </p:cNvPr>
          <p:cNvSpPr>
            <a:spLocks noGrp="1"/>
          </p:cNvSpPr>
          <p:nvPr>
            <p:ph type="title"/>
          </p:nvPr>
        </p:nvSpPr>
        <p:spPr>
          <a:xfrm>
            <a:off x="1755759" y="571883"/>
            <a:ext cx="8637789" cy="1325563"/>
          </a:xfrm>
        </p:spPr>
        <p:txBody>
          <a:bodyPr/>
          <a:lstStyle/>
          <a:p>
            <a:pPr marL="627063" indent="-627063"/>
            <a:r>
              <a:rPr lang="it-IT"/>
              <a:t>3. Proposal template</a:t>
            </a:r>
            <a:br>
              <a:rPr lang="it-IT"/>
            </a:br>
            <a:r>
              <a:rPr lang="it-IT"/>
              <a:t>b) M&amp;E, framework, indicators</a:t>
            </a:r>
            <a:endParaRPr lang="en-UG"/>
          </a:p>
        </p:txBody>
      </p:sp>
      <p:pic>
        <p:nvPicPr>
          <p:cNvPr id="4" name="Picture 3">
            <a:extLst>
              <a:ext uri="{FF2B5EF4-FFF2-40B4-BE49-F238E27FC236}">
                <a16:creationId xmlns:a16="http://schemas.microsoft.com/office/drawing/2014/main" id="{D1056F81-A67E-C577-F926-5FCB8BB2869B}"/>
              </a:ext>
            </a:extLst>
          </p:cNvPr>
          <p:cNvPicPr>
            <a:picLocks noChangeAspect="1"/>
          </p:cNvPicPr>
          <p:nvPr/>
        </p:nvPicPr>
        <p:blipFill>
          <a:blip r:embed="rId2"/>
          <a:stretch>
            <a:fillRect/>
          </a:stretch>
        </p:blipFill>
        <p:spPr>
          <a:xfrm>
            <a:off x="2541760" y="2020317"/>
            <a:ext cx="6319520" cy="4739641"/>
          </a:xfrm>
          <a:prstGeom prst="rect">
            <a:avLst/>
          </a:prstGeom>
        </p:spPr>
      </p:pic>
    </p:spTree>
    <p:extLst>
      <p:ext uri="{BB962C8B-B14F-4D97-AF65-F5344CB8AC3E}">
        <p14:creationId xmlns:p14="http://schemas.microsoft.com/office/powerpoint/2010/main" val="1342971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B119-0254-8BB4-FD01-703D7FF3D29D}"/>
              </a:ext>
            </a:extLst>
          </p:cNvPr>
          <p:cNvSpPr>
            <a:spLocks noGrp="1"/>
          </p:cNvSpPr>
          <p:nvPr>
            <p:ph type="title"/>
          </p:nvPr>
        </p:nvSpPr>
        <p:spPr/>
        <p:txBody>
          <a:bodyPr/>
          <a:lstStyle/>
          <a:p>
            <a:r>
              <a:rPr lang="en-US">
                <a:solidFill>
                  <a:srgbClr val="C00000"/>
                </a:solidFill>
              </a:rPr>
              <a:t>c) Proposal template - Budget</a:t>
            </a:r>
            <a:endParaRPr lang="en-UG">
              <a:solidFill>
                <a:srgbClr val="C00000"/>
              </a:solidFill>
            </a:endParaRPr>
          </a:p>
        </p:txBody>
      </p:sp>
      <p:sp>
        <p:nvSpPr>
          <p:cNvPr id="3" name="Content Placeholder 2">
            <a:extLst>
              <a:ext uri="{FF2B5EF4-FFF2-40B4-BE49-F238E27FC236}">
                <a16:creationId xmlns:a16="http://schemas.microsoft.com/office/drawing/2014/main" id="{D62FDC81-FCF9-BA78-F469-3BC03A69B6D4}"/>
              </a:ext>
            </a:extLst>
          </p:cNvPr>
          <p:cNvSpPr>
            <a:spLocks noGrp="1"/>
          </p:cNvSpPr>
          <p:nvPr>
            <p:ph idx="1"/>
          </p:nvPr>
        </p:nvSpPr>
        <p:spPr>
          <a:xfrm>
            <a:off x="696686" y="1825625"/>
            <a:ext cx="11007634" cy="4351338"/>
          </a:xfrm>
        </p:spPr>
        <p:txBody>
          <a:bodyPr vert="horz" lIns="91440" tIns="45720" rIns="91440" bIns="45720" rtlCol="0" anchor="t">
            <a:normAutofit fontScale="92500" lnSpcReduction="20000"/>
          </a:bodyPr>
          <a:lstStyle/>
          <a:p>
            <a:pPr marL="0" indent="0" algn="just">
              <a:buNone/>
            </a:pPr>
            <a:r>
              <a:rPr lang="en-US"/>
              <a:t>The budget need to be coherent with the activities in the narrative &amp; action plan</a:t>
            </a:r>
          </a:p>
          <a:p>
            <a:pPr marL="0" indent="0" algn="just">
              <a:buNone/>
            </a:pPr>
            <a:endParaRPr lang="en-US"/>
          </a:p>
          <a:p>
            <a:pPr marL="267970" indent="-267970" algn="just"/>
            <a:r>
              <a:rPr lang="en-US" b="1"/>
              <a:t>NUMBERING</a:t>
            </a:r>
            <a:r>
              <a:rPr lang="en-US"/>
              <a:t>: Activity 1 in the narrative planning need to be transferred to a budget line for activity 1 </a:t>
            </a:r>
            <a:endParaRPr lang="en-US">
              <a:cs typeface="Calibri" panose="020F0502020204030204"/>
            </a:endParaRPr>
          </a:p>
          <a:p>
            <a:pPr marL="267970" indent="-267970" algn="just"/>
            <a:r>
              <a:rPr lang="en-US" b="1"/>
              <a:t>TIMING</a:t>
            </a:r>
            <a:r>
              <a:rPr lang="en-US"/>
              <a:t>: if you plan activity 1 in quarter 1 only, then you will only foresee a budget in quarter 1 for that activity</a:t>
            </a:r>
            <a:endParaRPr lang="en-US">
              <a:cs typeface="Calibri" panose="020F0502020204030204"/>
            </a:endParaRPr>
          </a:p>
          <a:p>
            <a:pPr marL="267970" indent="-267970"/>
            <a:r>
              <a:rPr lang="en-US" sz="2600" b="1">
                <a:cs typeface="Calibri"/>
              </a:rPr>
              <a:t>CODING:</a:t>
            </a:r>
            <a:r>
              <a:rPr lang="en-US" sz="2600">
                <a:cs typeface="Calibri"/>
              </a:rPr>
              <a:t> Codes correspond with the </a:t>
            </a:r>
            <a:r>
              <a:rPr lang="en-US" sz="2600" err="1">
                <a:cs typeface="Calibri"/>
              </a:rPr>
              <a:t>Logframe</a:t>
            </a:r>
            <a:r>
              <a:rPr lang="en-US" sz="2600">
                <a:cs typeface="Calibri"/>
              </a:rPr>
              <a:t>: Specific Objective, 01 Result number one,01 Activity Number one under result no One.</a:t>
            </a:r>
            <a:r>
              <a:rPr lang="en-US" sz="2600">
                <a:solidFill>
                  <a:srgbClr val="FF0000"/>
                </a:solidFill>
                <a:cs typeface="Calibri"/>
              </a:rPr>
              <a:t>A0101.</a:t>
            </a:r>
            <a:r>
              <a:rPr lang="en-US" sz="2600">
                <a:solidFill>
                  <a:schemeClr val="tx1"/>
                </a:solidFill>
                <a:cs typeface="Calibri"/>
              </a:rPr>
              <a:t>3rd level relates to sub activities </a:t>
            </a:r>
            <a:r>
              <a:rPr lang="en-US" sz="2600" err="1">
                <a:solidFill>
                  <a:schemeClr val="tx1"/>
                </a:solidFill>
                <a:cs typeface="Calibri"/>
              </a:rPr>
              <a:t>e.g</a:t>
            </a:r>
            <a:r>
              <a:rPr lang="en-US" sz="2600">
                <a:solidFill>
                  <a:schemeClr val="tx1"/>
                </a:solidFill>
                <a:cs typeface="Calibri"/>
              </a:rPr>
              <a:t> A010101,A010102</a:t>
            </a:r>
          </a:p>
          <a:p>
            <a:pPr marL="267970" indent="-267970" algn="just"/>
            <a:endParaRPr lang="en-US">
              <a:cs typeface="Calibri"/>
            </a:endParaRPr>
          </a:p>
          <a:p>
            <a:pPr marL="0" indent="0" algn="just">
              <a:buNone/>
            </a:pPr>
            <a:r>
              <a:rPr lang="en-US"/>
              <a:t>Budget min 150,000 – max 500,000 euro for lot 1</a:t>
            </a:r>
            <a:endParaRPr lang="en-US">
              <a:cs typeface="Calibri"/>
            </a:endParaRPr>
          </a:p>
          <a:p>
            <a:pPr marL="0" indent="0" algn="just">
              <a:buNone/>
            </a:pPr>
            <a:r>
              <a:rPr lang="en-US">
                <a:cs typeface="Calibri"/>
              </a:rPr>
              <a:t>Budget min 150,000 – max 350,000 euro for lot 2</a:t>
            </a:r>
          </a:p>
          <a:p>
            <a:pPr marL="267970" indent="-267970" algn="just"/>
            <a:endParaRPr lang="en-US">
              <a:cs typeface="Calibri"/>
            </a:endParaRPr>
          </a:p>
          <a:p>
            <a:pPr marL="267970" indent="-267970" algn="just"/>
            <a:endParaRPr lang="en-UG">
              <a:cs typeface="Calibri" panose="020F0502020204030204"/>
            </a:endParaRPr>
          </a:p>
        </p:txBody>
      </p:sp>
    </p:spTree>
    <p:extLst>
      <p:ext uri="{BB962C8B-B14F-4D97-AF65-F5344CB8AC3E}">
        <p14:creationId xmlns:p14="http://schemas.microsoft.com/office/powerpoint/2010/main" val="1241213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A68849-92DE-7F9E-8D85-D89733ADB684}"/>
              </a:ext>
            </a:extLst>
          </p:cNvPr>
          <p:cNvSpPr>
            <a:spLocks noGrp="1"/>
          </p:cNvSpPr>
          <p:nvPr>
            <p:ph idx="1"/>
          </p:nvPr>
        </p:nvSpPr>
        <p:spPr>
          <a:xfrm>
            <a:off x="557350" y="1825625"/>
            <a:ext cx="11025050" cy="4351338"/>
          </a:xfrm>
        </p:spPr>
        <p:txBody>
          <a:bodyPr vert="horz" lIns="91440" tIns="45720" rIns="91440" bIns="45720" rtlCol="0" anchor="t">
            <a:normAutofit/>
          </a:bodyPr>
          <a:lstStyle/>
          <a:p>
            <a:pPr marL="267970" indent="-267970" algn="just"/>
            <a:r>
              <a:rPr lang="en-US"/>
              <a:t>On a daily basis you will work with UGX, but the official max grant amount is in euro which you cannot exceed, so follow up of execution in euro is needed. </a:t>
            </a:r>
            <a:endParaRPr lang="nl-NL"/>
          </a:p>
          <a:p>
            <a:pPr marL="267970" indent="-267970" algn="just"/>
            <a:r>
              <a:rPr lang="en-US"/>
              <a:t>FX rate of UGX 4000: 1 EUR (grantees can use their own exchange rate (based on a reliable source) to estimate the budget</a:t>
            </a:r>
            <a:endParaRPr lang="en-US">
              <a:cs typeface="Calibri"/>
            </a:endParaRPr>
          </a:p>
          <a:p>
            <a:pPr marL="267970" indent="-267970" algn="just"/>
            <a:r>
              <a:rPr lang="en-US"/>
              <a:t>Exchange rate losses are ineligible costs and should be covered by the grantees themselves (e.g. through structure costs). Additionally, since the purpose of the grant is not to make money, any gains (exchange or interest) made on the funds received from Enabel must be re-used for the activities after Enabel approval. </a:t>
            </a:r>
            <a:endParaRPr lang="en-UG">
              <a:cs typeface="Calibri" panose="020F0502020204030204"/>
            </a:endParaRPr>
          </a:p>
        </p:txBody>
      </p:sp>
      <p:sp>
        <p:nvSpPr>
          <p:cNvPr id="6"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a:solidFill>
                  <a:srgbClr val="C00000"/>
                </a:solidFill>
              </a:rPr>
              <a:t>c) Proposal template - Budget</a:t>
            </a:r>
            <a:endParaRPr lang="en-UG">
              <a:solidFill>
                <a:srgbClr val="C00000"/>
              </a:solidFill>
            </a:endParaRPr>
          </a:p>
        </p:txBody>
      </p:sp>
    </p:spTree>
    <p:extLst>
      <p:ext uri="{BB962C8B-B14F-4D97-AF65-F5344CB8AC3E}">
        <p14:creationId xmlns:p14="http://schemas.microsoft.com/office/powerpoint/2010/main" val="759111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18ACE7-B274-AAF3-6E66-BD00078AC4CF}"/>
              </a:ext>
            </a:extLst>
          </p:cNvPr>
          <p:cNvSpPr>
            <a:spLocks noGrp="1"/>
          </p:cNvSpPr>
          <p:nvPr>
            <p:ph idx="1"/>
          </p:nvPr>
        </p:nvSpPr>
        <p:spPr>
          <a:xfrm>
            <a:off x="323959" y="1784260"/>
            <a:ext cx="11075562" cy="5073740"/>
          </a:xfrm>
        </p:spPr>
        <p:txBody>
          <a:bodyPr vert="horz" lIns="91440" tIns="45720" rIns="91440" bIns="45720" rtlCol="0" anchor="t">
            <a:normAutofit fontScale="25000" lnSpcReduction="20000"/>
          </a:bodyPr>
          <a:lstStyle/>
          <a:p>
            <a:pPr marL="0" indent="0" algn="just">
              <a:buNone/>
            </a:pPr>
            <a:r>
              <a:rPr lang="en-US" sz="11200"/>
              <a:t>The budget is broken down in 3 cost components;</a:t>
            </a:r>
            <a:endParaRPr lang="en-GB" sz="11200" b="1"/>
          </a:p>
          <a:p>
            <a:pPr marL="357188" indent="-357188" algn="just">
              <a:buFont typeface="+mj-lt"/>
              <a:buAutoNum type="arabicPeriod"/>
            </a:pPr>
            <a:r>
              <a:rPr lang="en-GB" sz="8000" b="1"/>
              <a:t>Operational costs</a:t>
            </a:r>
            <a:r>
              <a:rPr lang="en-GB" sz="8000"/>
              <a:t> (actual activity costs - general means cost): necessary and indispensable cost for achieving the objectives and results of the action, including the cost for achieving verifiable deliverables</a:t>
            </a:r>
            <a:endParaRPr lang="nl-NL"/>
          </a:p>
          <a:p>
            <a:pPr marL="812800" lvl="2" indent="0" algn="just">
              <a:buNone/>
            </a:pPr>
            <a:r>
              <a:rPr lang="en-GB" sz="7200"/>
              <a:t>Ex : fees for instructors, consultancy fees, fuel for transporting, workshop costs, 	training 	materials, food for trainees, fees for trainees etc.</a:t>
            </a:r>
          </a:p>
          <a:p>
            <a:pPr marL="357188" indent="-357188" algn="just">
              <a:buFont typeface="+mj-lt"/>
              <a:buAutoNum type="arabicPeriod"/>
            </a:pPr>
            <a:r>
              <a:rPr lang="en-GB" sz="8000" b="1"/>
              <a:t>Management costs </a:t>
            </a:r>
            <a:r>
              <a:rPr lang="en-GB" sz="8000"/>
              <a:t>(costs to support the management team): identified costs related to management, supervision, coordination, monitoring, control, evaluation and financial audit which specifically originate in the implementation of the action or the justification of the Grant</a:t>
            </a:r>
            <a:endParaRPr lang="en-GB" sz="8000">
              <a:cs typeface="Calibri" panose="020F0502020204030204"/>
            </a:endParaRPr>
          </a:p>
          <a:p>
            <a:pPr marL="299720" lvl="1" indent="0" algn="just">
              <a:buNone/>
            </a:pPr>
            <a:r>
              <a:rPr lang="en-GB" sz="8000"/>
              <a:t>   Ex : Salary for staff, Mid-term evaluation, special audit costs </a:t>
            </a:r>
            <a:endParaRPr lang="en-GB" sz="8000">
              <a:cs typeface="Calibri" panose="020F0502020204030204"/>
            </a:endParaRPr>
          </a:p>
          <a:p>
            <a:pPr marL="1442720" lvl="1" indent="-1143000" algn="just"/>
            <a:endParaRPr lang="en-GB" sz="8000">
              <a:cs typeface="Calibri" panose="020F0502020204030204"/>
            </a:endParaRPr>
          </a:p>
          <a:p>
            <a:pPr marL="357188" indent="-357188" algn="just">
              <a:buFont typeface="+mj-lt"/>
              <a:buAutoNum type="arabicPeriod"/>
            </a:pPr>
            <a:r>
              <a:rPr lang="en-GB" sz="8000" b="1"/>
              <a:t>Structure costs (7% max of eligible operational costs)</a:t>
            </a:r>
            <a:r>
              <a:rPr lang="en-GB" sz="8000"/>
              <a:t> costs related to the achievement of the social purpose of the beneficiary, which cannot be separated or charged to the budget of this action even though they are affected by the implementation of the action. They are a max of 7% of the eligible operational costs. </a:t>
            </a:r>
            <a:endParaRPr lang="en-GB" sz="8000">
              <a:cs typeface="Calibri" panose="020F0502020204030204"/>
            </a:endParaRPr>
          </a:p>
          <a:p>
            <a:pPr marL="1195070" lvl="3" indent="0" algn="just">
              <a:buNone/>
            </a:pPr>
            <a:r>
              <a:rPr lang="en-GB" sz="7400"/>
              <a:t>Ex: supporting staff (those that cannot be justified under management costs through timesheets e.g., procurement), water &amp; electricity &amp; internet of the  office etc. 		 </a:t>
            </a:r>
            <a:endParaRPr lang="en-GB" sz="7400">
              <a:cs typeface="Calibri"/>
            </a:endParaRPr>
          </a:p>
        </p:txBody>
      </p:sp>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a:solidFill>
                  <a:srgbClr val="C00000"/>
                </a:solidFill>
              </a:rPr>
              <a:t>c) Proposal template - Budget</a:t>
            </a:r>
            <a:endParaRPr lang="en-UG">
              <a:solidFill>
                <a:srgbClr val="C00000"/>
              </a:solidFill>
            </a:endParaRPr>
          </a:p>
        </p:txBody>
      </p:sp>
    </p:spTree>
    <p:extLst>
      <p:ext uri="{BB962C8B-B14F-4D97-AF65-F5344CB8AC3E}">
        <p14:creationId xmlns:p14="http://schemas.microsoft.com/office/powerpoint/2010/main" val="3676820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208" y="573460"/>
            <a:ext cx="7323667" cy="1143000"/>
          </a:xfrm>
        </p:spPr>
        <p:txBody>
          <a:bodyPr>
            <a:normAutofit/>
          </a:bodyPr>
          <a:lstStyle/>
          <a:p>
            <a:r>
              <a:rPr lang="fr-BE" b="1">
                <a:solidFill>
                  <a:srgbClr val="C00000"/>
                </a:solidFill>
                <a:latin typeface="+mj-lt"/>
              </a:rPr>
              <a:t>Call Objectives</a:t>
            </a:r>
            <a:endParaRPr lang="en-US" b="1">
              <a:solidFill>
                <a:srgbClr val="C00000"/>
              </a:solidFill>
              <a:latin typeface="+mj-lt"/>
            </a:endParaRPr>
          </a:p>
        </p:txBody>
      </p:sp>
      <p:sp>
        <p:nvSpPr>
          <p:cNvPr id="3" name="Content Placeholder 2"/>
          <p:cNvSpPr>
            <a:spLocks noGrp="1"/>
          </p:cNvSpPr>
          <p:nvPr>
            <p:ph idx="1"/>
          </p:nvPr>
        </p:nvSpPr>
        <p:spPr>
          <a:xfrm>
            <a:off x="1624208" y="2009592"/>
            <a:ext cx="9043792" cy="4554310"/>
          </a:xfrm>
        </p:spPr>
        <p:txBody>
          <a:bodyPr vert="horz" lIns="91440" tIns="45720" rIns="91440" bIns="45720" rtlCol="0" anchor="t">
            <a:normAutofit/>
          </a:bodyPr>
          <a:lstStyle/>
          <a:p>
            <a:pPr marL="0" indent="0">
              <a:buNone/>
            </a:pPr>
            <a:r>
              <a:rPr lang="en-US" b="1">
                <a:solidFill>
                  <a:srgbClr val="C00000"/>
                </a:solidFill>
              </a:rPr>
              <a:t>General objective</a:t>
            </a:r>
            <a:r>
              <a:rPr lang="en-US">
                <a:solidFill>
                  <a:srgbClr val="C00000"/>
                </a:solidFill>
              </a:rPr>
              <a:t> </a:t>
            </a:r>
            <a:endParaRPr lang="en-US">
              <a:solidFill>
                <a:srgbClr val="C00000"/>
              </a:solidFill>
              <a:ea typeface="Calibri"/>
              <a:cs typeface="Calibri"/>
            </a:endParaRPr>
          </a:p>
          <a:p>
            <a:pPr marL="0" indent="0">
              <a:buNone/>
            </a:pPr>
            <a:r>
              <a:rPr lang="en-US" sz="2400" b="0" i="0" u="none" strike="noStrike" baseline="0">
                <a:solidFill>
                  <a:srgbClr val="000000"/>
                </a:solidFill>
              </a:rPr>
              <a:t>The livelihoods of vulnerable youth, including young women, and refugees in West Nile </a:t>
            </a:r>
            <a:r>
              <a:rPr lang="en-US" sz="2400">
                <a:solidFill>
                  <a:srgbClr val="000000"/>
                </a:solidFill>
              </a:rPr>
              <a:t>and Kiryandongo</a:t>
            </a:r>
            <a:r>
              <a:rPr lang="en-US" sz="2400" b="0" i="0" u="none" strike="noStrike" baseline="0">
                <a:solidFill>
                  <a:srgbClr val="000000"/>
                </a:solidFill>
              </a:rPr>
              <a:t>, are improved and sustained through access to self-employment opportunities </a:t>
            </a:r>
          </a:p>
          <a:p>
            <a:pPr marL="0" indent="0">
              <a:buNone/>
            </a:pPr>
            <a:endParaRPr lang="en-US" sz="3600">
              <a:ea typeface="Calibri"/>
              <a:cs typeface="Calibri"/>
            </a:endParaRPr>
          </a:p>
          <a:p>
            <a:pPr marL="0" indent="0">
              <a:buNone/>
            </a:pPr>
            <a:r>
              <a:rPr lang="en-US" b="1">
                <a:solidFill>
                  <a:srgbClr val="C00000"/>
                </a:solidFill>
              </a:rPr>
              <a:t>Specific objective</a:t>
            </a:r>
            <a:endParaRPr lang="en-US">
              <a:solidFill>
                <a:srgbClr val="C00000"/>
              </a:solidFill>
              <a:latin typeface="Calibri"/>
              <a:ea typeface="Calibri"/>
              <a:cs typeface="Calibri"/>
            </a:endParaRPr>
          </a:p>
          <a:p>
            <a:pPr marL="0" indent="0">
              <a:buNone/>
            </a:pPr>
            <a:r>
              <a:rPr lang="en-US" sz="2400" b="0" i="0" u="none" strike="noStrike" baseline="0">
                <a:solidFill>
                  <a:srgbClr val="404040"/>
                </a:solidFill>
              </a:rPr>
              <a:t>Vulnerable youth, including young women, start and grow sustainable micro- or small businesses, through enhanced access to quality business development support</a:t>
            </a:r>
            <a:endParaRPr lang="en-US" sz="3600">
              <a:ea typeface="Calibri"/>
              <a:cs typeface="Calibri"/>
            </a:endParaRPr>
          </a:p>
        </p:txBody>
      </p:sp>
      <p:sp>
        <p:nvSpPr>
          <p:cNvPr id="5" name="Rectangle 4"/>
          <p:cNvSpPr/>
          <p:nvPr/>
        </p:nvSpPr>
        <p:spPr>
          <a:xfrm>
            <a:off x="7559388" y="-135"/>
            <a:ext cx="4641079" cy="369332"/>
          </a:xfrm>
          <a:prstGeom prst="rect">
            <a:avLst/>
          </a:prstGeom>
        </p:spPr>
        <p:txBody>
          <a:bodyPr wrap="none">
            <a:spAutoFit/>
          </a:bodyPr>
          <a:lstStyle/>
          <a:p>
            <a:r>
              <a:rPr lang="en-US"/>
              <a:t>1. Introduction &amp; objectives - RECAP of the CfPs</a:t>
            </a:r>
          </a:p>
        </p:txBody>
      </p:sp>
    </p:spTree>
    <p:extLst>
      <p:ext uri="{BB962C8B-B14F-4D97-AF65-F5344CB8AC3E}">
        <p14:creationId xmlns:p14="http://schemas.microsoft.com/office/powerpoint/2010/main" val="1826854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11AD8-B924-B24A-9623-52866923EE40}"/>
              </a:ext>
            </a:extLst>
          </p:cNvPr>
          <p:cNvSpPr>
            <a:spLocks noGrp="1"/>
          </p:cNvSpPr>
          <p:nvPr>
            <p:ph idx="1"/>
          </p:nvPr>
        </p:nvSpPr>
        <p:spPr>
          <a:xfrm>
            <a:off x="632490" y="1825625"/>
            <a:ext cx="10923788" cy="4351338"/>
          </a:xfrm>
        </p:spPr>
        <p:txBody>
          <a:bodyPr>
            <a:normAutofit/>
          </a:bodyPr>
          <a:lstStyle/>
          <a:p>
            <a:pPr algn="just"/>
            <a:r>
              <a:rPr lang="en-US"/>
              <a:t>What are the rules concerning </a:t>
            </a:r>
            <a:r>
              <a:rPr lang="en-US" b="1"/>
              <a:t>structure costs?</a:t>
            </a:r>
          </a:p>
          <a:p>
            <a:pPr marL="423863" algn="just">
              <a:lnSpc>
                <a:spcPct val="115000"/>
              </a:lnSpc>
              <a:spcBef>
                <a:spcPts val="0"/>
              </a:spcBef>
              <a:buSzPts val="1900"/>
              <a:buFontTx/>
              <a:buChar char="-"/>
            </a:pPr>
            <a:r>
              <a:rPr lang="en-US"/>
              <a:t>The percentage (max.7%) must be justified before signature of the Grant Agreement and correspond to the general structure costs of the grantee </a:t>
            </a:r>
            <a:endParaRPr lang="en-GB"/>
          </a:p>
          <a:p>
            <a:pPr marL="423863" algn="just">
              <a:lnSpc>
                <a:spcPct val="115000"/>
              </a:lnSpc>
              <a:spcBef>
                <a:spcPts val="0"/>
              </a:spcBef>
              <a:buSzPts val="1900"/>
              <a:buFontTx/>
              <a:buChar char="-"/>
            </a:pPr>
            <a:r>
              <a:rPr lang="en-GB"/>
              <a:t>It’s a lump-sum and maximum 7% of operational costs</a:t>
            </a:r>
          </a:p>
          <a:p>
            <a:pPr marL="423863" algn="just">
              <a:lnSpc>
                <a:spcPct val="115000"/>
              </a:lnSpc>
              <a:spcBef>
                <a:spcPts val="0"/>
              </a:spcBef>
              <a:buSzPts val="1900"/>
              <a:buFontTx/>
              <a:buChar char="-"/>
            </a:pPr>
            <a:r>
              <a:rPr lang="en-GB"/>
              <a:t>Once the % has been set and confirmed by the analysis of the grantee’s accounts, no supporting document have to be provided by the grantee. In the reporting, it just appears as a separate line at the end (+ 7%).</a:t>
            </a:r>
          </a:p>
          <a:p>
            <a:pPr algn="just"/>
            <a:endParaRPr lang="en-UG"/>
          </a:p>
        </p:txBody>
      </p:sp>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a:solidFill>
                  <a:srgbClr val="C00000"/>
                </a:solidFill>
              </a:rPr>
              <a:t>c) Proposal template - Budget</a:t>
            </a:r>
            <a:endParaRPr lang="en-UG">
              <a:solidFill>
                <a:srgbClr val="C00000"/>
              </a:solidFill>
            </a:endParaRPr>
          </a:p>
        </p:txBody>
      </p:sp>
    </p:spTree>
    <p:extLst>
      <p:ext uri="{BB962C8B-B14F-4D97-AF65-F5344CB8AC3E}">
        <p14:creationId xmlns:p14="http://schemas.microsoft.com/office/powerpoint/2010/main" val="752187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C0C4B4-D087-7286-653C-654127C2D462}"/>
              </a:ext>
            </a:extLst>
          </p:cNvPr>
          <p:cNvSpPr>
            <a:spLocks noGrp="1"/>
          </p:cNvSpPr>
          <p:nvPr>
            <p:ph idx="1"/>
          </p:nvPr>
        </p:nvSpPr>
        <p:spPr/>
        <p:txBody>
          <a:bodyPr>
            <a:normAutofit fontScale="77500" lnSpcReduction="20000"/>
          </a:bodyPr>
          <a:lstStyle/>
          <a:p>
            <a:pPr marL="0" indent="0" algn="just">
              <a:buNone/>
            </a:pPr>
            <a:r>
              <a:rPr lang="en-GB" b="1"/>
              <a:t>Ineligible costs (1/2):</a:t>
            </a:r>
          </a:p>
          <a:p>
            <a:pPr algn="just"/>
            <a:r>
              <a:rPr lang="en-GB"/>
              <a:t>Expenses that are included in the ineligible list (see guidelines)</a:t>
            </a:r>
          </a:p>
          <a:p>
            <a:pPr algn="just"/>
            <a:r>
              <a:rPr lang="en-GB"/>
              <a:t>Expenses that are incurred before or after the duration of this grant agreement </a:t>
            </a:r>
          </a:p>
          <a:p>
            <a:pPr algn="just"/>
            <a:r>
              <a:rPr lang="en-GB"/>
              <a:t>Expenses that cannot be identified, verified and are not included in the grantee's accounts </a:t>
            </a:r>
          </a:p>
          <a:p>
            <a:pPr algn="just"/>
            <a:r>
              <a:rPr lang="en-GB"/>
              <a:t>Expenses not in line with applicable legal fiscal and social provisions</a:t>
            </a:r>
          </a:p>
          <a:p>
            <a:pPr algn="just"/>
            <a:r>
              <a:rPr lang="en-GB"/>
              <a:t>Expenses that are not reasonable, justified, not respecting the principle of good financial management, in particular concerning cost efficiency and effectiveness</a:t>
            </a:r>
          </a:p>
          <a:p>
            <a:pPr algn="just"/>
            <a:r>
              <a:rPr lang="en-GB"/>
              <a:t>Expenses not in line with the action plan, not necessary to achieve the results</a:t>
            </a:r>
          </a:p>
          <a:p>
            <a:pPr algn="just"/>
            <a:r>
              <a:rPr lang="en-GB"/>
              <a:t>No contributions in kind are considered</a:t>
            </a:r>
          </a:p>
          <a:p>
            <a:pPr algn="just"/>
            <a:endParaRPr lang="en-UG"/>
          </a:p>
        </p:txBody>
      </p:sp>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a:solidFill>
                  <a:srgbClr val="C00000"/>
                </a:solidFill>
              </a:rPr>
              <a:t>c) Proposal template - Budget</a:t>
            </a:r>
            <a:endParaRPr lang="en-UG">
              <a:solidFill>
                <a:srgbClr val="C00000"/>
              </a:solidFill>
            </a:endParaRPr>
          </a:p>
        </p:txBody>
      </p:sp>
    </p:spTree>
    <p:extLst>
      <p:ext uri="{BB962C8B-B14F-4D97-AF65-F5344CB8AC3E}">
        <p14:creationId xmlns:p14="http://schemas.microsoft.com/office/powerpoint/2010/main" val="386492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BC8E05A-9313-889A-2230-159C7BCED184}"/>
              </a:ext>
            </a:extLst>
          </p:cNvPr>
          <p:cNvSpPr txBox="1">
            <a:spLocks/>
          </p:cNvSpPr>
          <p:nvPr/>
        </p:nvSpPr>
        <p:spPr>
          <a:xfrm>
            <a:off x="600891" y="1671024"/>
            <a:ext cx="5517305" cy="5161292"/>
          </a:xfrm>
          <a:prstGeom prst="rect">
            <a:avLst/>
          </a:prstGeom>
        </p:spPr>
        <p:txBody>
          <a:bodyPr vert="horz" lIns="91440" tIns="45720" rIns="91440" bIns="45720" rtlCol="0">
            <a:normAutofit fontScale="32500" lnSpcReduction="20000"/>
          </a:bodyPr>
          <a:lstStyle>
            <a:lvl1pPr marL="268288" indent="-268288" algn="l" defTabSz="914400" rtl="0" eaLnBrk="1" latinLnBrk="0" hangingPunct="1">
              <a:lnSpc>
                <a:spcPct val="90000"/>
              </a:lnSpc>
              <a:spcBef>
                <a:spcPts val="1000"/>
              </a:spcBef>
              <a:buClr>
                <a:srgbClr val="D81A1C"/>
              </a:buClr>
              <a:buFont typeface="Arial" panose="020B0604020202020204" pitchFamily="34" charset="0"/>
              <a:buChar char="•"/>
              <a:tabLst/>
              <a:defRPr sz="2800" kern="1200">
                <a:solidFill>
                  <a:srgbClr val="585756"/>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tabLst>
                <a:tab pos="360363" algn="l"/>
              </a:tabLst>
              <a:defRPr sz="2400" kern="1200">
                <a:solidFill>
                  <a:srgbClr val="585756"/>
                </a:solidFill>
                <a:latin typeface="+mn-lt"/>
                <a:ea typeface="+mn-ea"/>
                <a:cs typeface="+mn-cs"/>
              </a:defRPr>
            </a:lvl2pPr>
            <a:lvl3pPr marL="1081088" indent="-166688" algn="l" defTabSz="914400" rtl="0" eaLnBrk="1" latinLnBrk="0" hangingPunct="1">
              <a:lnSpc>
                <a:spcPct val="90000"/>
              </a:lnSpc>
              <a:spcBef>
                <a:spcPts val="500"/>
              </a:spcBef>
              <a:buClr>
                <a:schemeClr val="bg2">
                  <a:lumMod val="50000"/>
                </a:schemeClr>
              </a:buClr>
              <a:buFont typeface="Arial" panose="020B0604020202020204" pitchFamily="34" charset="0"/>
              <a:buChar char="•"/>
              <a:tabLst>
                <a:tab pos="360363" algn="l"/>
              </a:tabLst>
              <a:defRPr sz="2000" kern="1200">
                <a:solidFill>
                  <a:srgbClr val="585756"/>
                </a:solidFill>
                <a:latin typeface="+mn-lt"/>
                <a:ea typeface="+mn-ea"/>
                <a:cs typeface="+mn-cs"/>
              </a:defRPr>
            </a:lvl3pPr>
            <a:lvl4pPr marL="1524000" indent="-152400" algn="l" defTabSz="914400" rtl="0" eaLnBrk="1" latinLnBrk="0" hangingPunct="1">
              <a:lnSpc>
                <a:spcPct val="90000"/>
              </a:lnSpc>
              <a:spcBef>
                <a:spcPts val="500"/>
              </a:spcBef>
              <a:buClr>
                <a:schemeClr val="bg2">
                  <a:lumMod val="75000"/>
                </a:schemeClr>
              </a:buClr>
              <a:buFont typeface="Arial" panose="020B0604020202020204" pitchFamily="34" charset="0"/>
              <a:buChar char="•"/>
              <a:tabLst>
                <a:tab pos="360363" algn="l"/>
              </a:tabLst>
              <a:defRPr sz="1800" kern="1200">
                <a:solidFill>
                  <a:srgbClr val="585756"/>
                </a:solidFill>
                <a:latin typeface="+mn-lt"/>
                <a:ea typeface="+mn-ea"/>
                <a:cs typeface="+mn-cs"/>
              </a:defRPr>
            </a:lvl4pPr>
            <a:lvl5pPr marL="1976438" indent="-147638" algn="l" defTabSz="914400" rtl="0" eaLnBrk="1" latinLnBrk="0" hangingPunct="1">
              <a:lnSpc>
                <a:spcPct val="90000"/>
              </a:lnSpc>
              <a:spcBef>
                <a:spcPts val="500"/>
              </a:spcBef>
              <a:buFont typeface="Arial" panose="020B0604020202020204" pitchFamily="34" charset="0"/>
              <a:buChar char="•"/>
              <a:tabLst>
                <a:tab pos="360363"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6600" b="1"/>
              <a:t>Ineligible costs (2/2):</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Accounting entries not leading to payments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Provisions for liabilities and charges, losses, debts or possible future debts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Debts and debit interests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Doubtful debts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Currency exchange losses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Loans to third parties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Guarantees and securities;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Costs already financed by another grant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Invoices made out by other organisations for goods and services already subsidized </a:t>
            </a:r>
            <a:endParaRPr kumimoji="0" lang="en-US" sz="2800" b="0" i="0" u="none" strike="noStrike" kern="1200" cap="none" spc="0" normalizeH="0" baseline="0" noProof="0">
              <a:ln>
                <a:noFill/>
              </a:ln>
              <a:solidFill>
                <a:srgbClr val="585756"/>
              </a:solidFill>
              <a:effectLst/>
              <a:uLnTx/>
              <a:uFillTx/>
              <a:latin typeface="Calibri" panose="020F0502020204030204"/>
              <a:ea typeface="+mn-ea"/>
              <a:cs typeface="+mn-cs"/>
            </a:endParaRPr>
          </a:p>
        </p:txBody>
      </p:sp>
      <p:sp>
        <p:nvSpPr>
          <p:cNvPr id="5" name="Content Placeholder 3">
            <a:extLst>
              <a:ext uri="{FF2B5EF4-FFF2-40B4-BE49-F238E27FC236}">
                <a16:creationId xmlns:a16="http://schemas.microsoft.com/office/drawing/2014/main" id="{14E152FE-037C-B6C6-60F6-17C04B189CD8}"/>
              </a:ext>
            </a:extLst>
          </p:cNvPr>
          <p:cNvSpPr txBox="1">
            <a:spLocks/>
          </p:cNvSpPr>
          <p:nvPr/>
        </p:nvSpPr>
        <p:spPr>
          <a:xfrm>
            <a:off x="5921829" y="1542782"/>
            <a:ext cx="5616399" cy="5417776"/>
          </a:xfrm>
          <a:prstGeom prst="rect">
            <a:avLst/>
          </a:prstGeom>
        </p:spPr>
        <p:txBody>
          <a:bodyPr>
            <a:normAutofit fontScale="32500" lnSpcReduction="20000"/>
          </a:bodyPr>
          <a:lst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endParaRPr kumimoji="0" lang="en-US" sz="5000" b="0" i="0" u="none" strike="noStrike" kern="1200" cap="none" spc="0" normalizeH="0" baseline="0" noProof="0">
              <a:ln>
                <a:noFill/>
              </a:ln>
              <a:solidFill>
                <a:srgbClr val="585756"/>
              </a:solidFill>
              <a:effectLst/>
              <a:uLnTx/>
              <a:uFillTx/>
              <a:latin typeface="Calibri" panose="020F0502020204030204"/>
              <a:ea typeface="+mn-ea"/>
              <a:cs typeface="+mn-cs"/>
            </a:endParaRP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Subcontracting by means of service or consultancy contracts to personnel members, Board members or General Assembly members of the </a:t>
            </a:r>
            <a:r>
              <a:rPr kumimoji="0" lang="en-US" sz="7400" b="0" i="0" u="none" strike="noStrike" kern="1200" cap="none" spc="0" normalizeH="0" baseline="0" noProof="0" err="1">
                <a:ln>
                  <a:noFill/>
                </a:ln>
                <a:solidFill>
                  <a:srgbClr val="585756"/>
                </a:solidFill>
                <a:effectLst/>
                <a:uLnTx/>
                <a:uFillTx/>
                <a:latin typeface="Calibri" panose="020F0502020204030204"/>
                <a:ea typeface="+mn-ea"/>
                <a:cs typeface="+mn-cs"/>
              </a:rPr>
              <a:t>organisation</a:t>
            </a: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 subsidized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Any sub-letting to oneself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Purchases of land or buildings;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Compensation for damage falling under the civil liability of the </a:t>
            </a:r>
            <a:r>
              <a:rPr kumimoji="0" lang="en-US" sz="7400" b="0" i="0" u="none" strike="noStrike" kern="1200" cap="none" spc="0" normalizeH="0" baseline="0" noProof="0" err="1">
                <a:ln>
                  <a:noFill/>
                </a:ln>
                <a:solidFill>
                  <a:srgbClr val="585756"/>
                </a:solidFill>
                <a:effectLst/>
                <a:uLnTx/>
                <a:uFillTx/>
                <a:latin typeface="Calibri" panose="020F0502020204030204"/>
                <a:ea typeface="+mn-ea"/>
                <a:cs typeface="+mn-cs"/>
              </a:rPr>
              <a:t>organisation</a:t>
            </a: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Employment termination compensation for the term of notice not performed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Purchase of alcoholic beverages, tobacco and derived products thereof </a:t>
            </a:r>
          </a:p>
        </p:txBody>
      </p:sp>
      <p:sp>
        <p:nvSpPr>
          <p:cNvPr id="6"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a:solidFill>
                  <a:srgbClr val="C00000"/>
                </a:solidFill>
              </a:rPr>
              <a:t>c) Proposal template - Budget</a:t>
            </a:r>
            <a:endParaRPr lang="en-UG">
              <a:solidFill>
                <a:srgbClr val="C00000"/>
              </a:solidFill>
            </a:endParaRPr>
          </a:p>
        </p:txBody>
      </p:sp>
    </p:spTree>
    <p:extLst>
      <p:ext uri="{BB962C8B-B14F-4D97-AF65-F5344CB8AC3E}">
        <p14:creationId xmlns:p14="http://schemas.microsoft.com/office/powerpoint/2010/main" val="1956771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text with red and black text&#10;&#10;Description automatically generated">
            <a:extLst>
              <a:ext uri="{FF2B5EF4-FFF2-40B4-BE49-F238E27FC236}">
                <a16:creationId xmlns:a16="http://schemas.microsoft.com/office/drawing/2014/main" id="{AE253928-ADE0-0A95-5183-E0A1DB0FD69E}"/>
              </a:ext>
            </a:extLst>
          </p:cNvPr>
          <p:cNvPicPr>
            <a:picLocks noGrp="1" noChangeAspect="1"/>
          </p:cNvPicPr>
          <p:nvPr>
            <p:ph idx="1"/>
          </p:nvPr>
        </p:nvPicPr>
        <p:blipFill>
          <a:blip r:embed="rId2"/>
          <a:stretch>
            <a:fillRect/>
          </a:stretch>
        </p:blipFill>
        <p:spPr>
          <a:xfrm>
            <a:off x="946455" y="1725085"/>
            <a:ext cx="10890247" cy="5132915"/>
          </a:xfrm>
        </p:spPr>
      </p:pic>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a:solidFill>
                  <a:srgbClr val="C00000"/>
                </a:solidFill>
              </a:rPr>
              <a:t>c) Proposal template - Budget</a:t>
            </a:r>
            <a:endParaRPr lang="en-UG">
              <a:solidFill>
                <a:srgbClr val="C00000"/>
              </a:solidFill>
            </a:endParaRPr>
          </a:p>
        </p:txBody>
      </p:sp>
    </p:spTree>
    <p:extLst>
      <p:ext uri="{BB962C8B-B14F-4D97-AF65-F5344CB8AC3E}">
        <p14:creationId xmlns:p14="http://schemas.microsoft.com/office/powerpoint/2010/main" val="3626161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7D2B119-0254-8BB4-FD01-703D7FF3D29D}"/>
              </a:ext>
            </a:extLst>
          </p:cNvPr>
          <p:cNvSpPr txBox="1">
            <a:spLocks/>
          </p:cNvSpPr>
          <p:nvPr/>
        </p:nvSpPr>
        <p:spPr>
          <a:xfrm>
            <a:off x="1799302" y="345461"/>
            <a:ext cx="86377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a:lstStyle>
          <a:p>
            <a:r>
              <a:rPr lang="en-US">
                <a:solidFill>
                  <a:srgbClr val="C00000"/>
                </a:solidFill>
              </a:rPr>
              <a:t>c) Proposal template - Budget</a:t>
            </a:r>
            <a:endParaRPr lang="en-UG">
              <a:solidFill>
                <a:srgbClr val="C00000"/>
              </a:solidFill>
            </a:endParaRPr>
          </a:p>
        </p:txBody>
      </p:sp>
      <p:sp>
        <p:nvSpPr>
          <p:cNvPr id="2" name="Title 1">
            <a:extLst>
              <a:ext uri="{FF2B5EF4-FFF2-40B4-BE49-F238E27FC236}">
                <a16:creationId xmlns:a16="http://schemas.microsoft.com/office/drawing/2014/main" id="{E9A63F55-D57D-8058-9181-1D20F14B9B0A}"/>
              </a:ext>
            </a:extLst>
          </p:cNvPr>
          <p:cNvSpPr>
            <a:spLocks noGrp="1"/>
          </p:cNvSpPr>
          <p:nvPr>
            <p:ph type="title"/>
          </p:nvPr>
        </p:nvSpPr>
        <p:spPr>
          <a:xfrm>
            <a:off x="1236617" y="1288275"/>
            <a:ext cx="9218975" cy="382749"/>
          </a:xfrm>
        </p:spPr>
        <p:txBody>
          <a:bodyPr>
            <a:noAutofit/>
          </a:bodyPr>
          <a:lstStyle/>
          <a:p>
            <a:r>
              <a:rPr lang="en-US" sz="2800">
                <a:cs typeface="Calibri"/>
              </a:rPr>
              <a:t>Indicative Costs</a:t>
            </a:r>
            <a:endParaRPr lang="en-US" sz="2800"/>
          </a:p>
        </p:txBody>
      </p:sp>
      <p:pic>
        <p:nvPicPr>
          <p:cNvPr id="4" name="Content Placeholder 3" descr="A table with text and numbers&#10;&#10;Description automatically generated">
            <a:extLst>
              <a:ext uri="{FF2B5EF4-FFF2-40B4-BE49-F238E27FC236}">
                <a16:creationId xmlns:a16="http://schemas.microsoft.com/office/drawing/2014/main" id="{9800F4CB-8217-AEEC-7821-B26380E08CF8}"/>
              </a:ext>
            </a:extLst>
          </p:cNvPr>
          <p:cNvPicPr>
            <a:picLocks noGrp="1" noChangeAspect="1"/>
          </p:cNvPicPr>
          <p:nvPr>
            <p:ph idx="1"/>
          </p:nvPr>
        </p:nvPicPr>
        <p:blipFill>
          <a:blip r:embed="rId2"/>
          <a:stretch>
            <a:fillRect/>
          </a:stretch>
        </p:blipFill>
        <p:spPr>
          <a:xfrm>
            <a:off x="1236617" y="1671024"/>
            <a:ext cx="10337073" cy="5146929"/>
          </a:xfrm>
        </p:spPr>
      </p:pic>
    </p:spTree>
    <p:extLst>
      <p:ext uri="{BB962C8B-B14F-4D97-AF65-F5344CB8AC3E}">
        <p14:creationId xmlns:p14="http://schemas.microsoft.com/office/powerpoint/2010/main" val="707350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E54677-B8A6-F86E-B0D5-EA74EDBEF010}"/>
              </a:ext>
            </a:extLst>
          </p:cNvPr>
          <p:cNvSpPr>
            <a:spLocks noGrp="1"/>
          </p:cNvSpPr>
          <p:nvPr>
            <p:ph idx="1"/>
          </p:nvPr>
        </p:nvSpPr>
        <p:spPr>
          <a:xfrm>
            <a:off x="631796" y="1671024"/>
            <a:ext cx="10972800" cy="5186976"/>
          </a:xfrm>
        </p:spPr>
        <p:txBody>
          <a:bodyPr vert="horz" lIns="91440" tIns="45720" rIns="91440" bIns="45720" rtlCol="0" anchor="t">
            <a:normAutofit/>
          </a:bodyPr>
          <a:lstStyle/>
          <a:p>
            <a:pPr marL="0" indent="0" algn="just">
              <a:buNone/>
            </a:pPr>
            <a:r>
              <a:rPr lang="en-US" b="1"/>
              <a:t>Budget proposal may not differ more than 20% from the initial concept note budget </a:t>
            </a:r>
            <a:r>
              <a:rPr lang="en-US"/>
              <a:t>and must remain within the minimum and maximum amounts</a:t>
            </a:r>
            <a:endParaRPr lang="en-US">
              <a:ea typeface="Calibri" panose="020F0502020204030204"/>
              <a:cs typeface="Calibri"/>
            </a:endParaRPr>
          </a:p>
          <a:p>
            <a:pPr marL="0" indent="0" algn="just">
              <a:buNone/>
            </a:pPr>
            <a:endParaRPr lang="en-US" b="1">
              <a:ea typeface="Calibri"/>
              <a:cs typeface="Calibri"/>
            </a:endParaRPr>
          </a:p>
          <a:p>
            <a:pPr marL="0" indent="0" algn="just">
              <a:buNone/>
            </a:pPr>
            <a:r>
              <a:rPr lang="en-US" b="1"/>
              <a:t>Budget presentation in excel (Annex B of the grant agreement)</a:t>
            </a:r>
            <a:endParaRPr lang="en-US" b="1">
              <a:ea typeface="Calibri"/>
              <a:cs typeface="Calibri" panose="020F0502020204030204"/>
            </a:endParaRPr>
          </a:p>
          <a:p>
            <a:pPr marL="267970" indent="-267970" algn="just"/>
            <a:endParaRPr lang="en-UG">
              <a:cs typeface="Calibri" panose="020F0502020204030204"/>
            </a:endParaRPr>
          </a:p>
        </p:txBody>
      </p:sp>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a:solidFill>
                  <a:srgbClr val="C00000"/>
                </a:solidFill>
              </a:rPr>
              <a:t>c) Proposal template - Budget</a:t>
            </a:r>
            <a:endParaRPr lang="en-UG">
              <a:solidFill>
                <a:srgbClr val="C00000"/>
              </a:solidFill>
            </a:endParaRPr>
          </a:p>
        </p:txBody>
      </p:sp>
    </p:spTree>
    <p:extLst>
      <p:ext uri="{BB962C8B-B14F-4D97-AF65-F5344CB8AC3E}">
        <p14:creationId xmlns:p14="http://schemas.microsoft.com/office/powerpoint/2010/main" val="3594138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825A0-2D5B-81ED-AA09-908A7B0E5A56}"/>
              </a:ext>
            </a:extLst>
          </p:cNvPr>
          <p:cNvSpPr>
            <a:spLocks noGrp="1"/>
          </p:cNvSpPr>
          <p:nvPr>
            <p:ph type="title"/>
          </p:nvPr>
        </p:nvSpPr>
        <p:spPr/>
        <p:txBody>
          <a:bodyPr/>
          <a:lstStyle/>
          <a:p>
            <a:r>
              <a:rPr lang="nl-NL">
                <a:ea typeface="Calibri"/>
                <a:cs typeface="Calibri"/>
              </a:rPr>
              <a:t>Budget </a:t>
            </a:r>
            <a:r>
              <a:rPr lang="nl-NL" err="1">
                <a:ea typeface="Calibri"/>
                <a:cs typeface="Calibri"/>
              </a:rPr>
              <a:t>modifications</a:t>
            </a:r>
            <a:r>
              <a:rPr lang="nl-NL">
                <a:ea typeface="Calibri"/>
                <a:cs typeface="Calibri"/>
              </a:rPr>
              <a:t> </a:t>
            </a:r>
            <a:r>
              <a:rPr lang="nl-NL" b="1" err="1">
                <a:ea typeface="Calibri"/>
                <a:cs typeface="Calibri"/>
              </a:rPr>
              <a:t>during</a:t>
            </a:r>
            <a:r>
              <a:rPr lang="nl-NL" b="1">
                <a:ea typeface="Calibri"/>
                <a:cs typeface="Calibri"/>
              </a:rPr>
              <a:t> </a:t>
            </a:r>
            <a:r>
              <a:rPr lang="nl-NL" b="1" err="1">
                <a:ea typeface="Calibri"/>
                <a:cs typeface="Calibri"/>
              </a:rPr>
              <a:t>implementation</a:t>
            </a:r>
            <a:endParaRPr lang="nl-NL" b="1">
              <a:ea typeface="Calibri"/>
              <a:cs typeface="Calibri"/>
            </a:endParaRPr>
          </a:p>
        </p:txBody>
      </p:sp>
      <p:sp>
        <p:nvSpPr>
          <p:cNvPr id="3" name="Tijdelijke aanduiding voor inhoud 2">
            <a:extLst>
              <a:ext uri="{FF2B5EF4-FFF2-40B4-BE49-F238E27FC236}">
                <a16:creationId xmlns:a16="http://schemas.microsoft.com/office/drawing/2014/main" id="{53B26EEA-78F2-9E70-8649-A7F3DFBF5F27}"/>
              </a:ext>
            </a:extLst>
          </p:cNvPr>
          <p:cNvSpPr>
            <a:spLocks noGrp="1"/>
          </p:cNvSpPr>
          <p:nvPr>
            <p:ph idx="1"/>
          </p:nvPr>
        </p:nvSpPr>
        <p:spPr/>
        <p:txBody>
          <a:bodyPr vert="horz" lIns="91440" tIns="45720" rIns="91440" bIns="45720" rtlCol="0" anchor="t">
            <a:normAutofit/>
          </a:bodyPr>
          <a:lstStyle/>
          <a:p>
            <a:pPr marL="267970" indent="-267970" algn="just"/>
            <a:r>
              <a:rPr lang="en-US">
                <a:ea typeface="Calibri"/>
                <a:cs typeface="Calibri"/>
              </a:rPr>
              <a:t>Modification between </a:t>
            </a:r>
            <a:r>
              <a:rPr lang="en-US" b="1">
                <a:ea typeface="Calibri"/>
                <a:cs typeface="Calibri"/>
              </a:rPr>
              <a:t>results</a:t>
            </a:r>
            <a:r>
              <a:rPr lang="en-US">
                <a:ea typeface="Calibri"/>
                <a:cs typeface="Calibri"/>
              </a:rPr>
              <a:t> leading to a variation not greater than 15% of amounts initially planned.</a:t>
            </a:r>
            <a:endParaRPr lang="en-US">
              <a:solidFill>
                <a:srgbClr val="000000"/>
              </a:solidFill>
              <a:ea typeface="Calibri"/>
              <a:cs typeface="Calibri"/>
            </a:endParaRPr>
          </a:p>
          <a:p>
            <a:pPr marL="267970" indent="-267970" algn="just"/>
            <a:r>
              <a:rPr lang="en-US">
                <a:ea typeface="Calibri"/>
                <a:cs typeface="Calibri"/>
              </a:rPr>
              <a:t>Modification between </a:t>
            </a:r>
            <a:r>
              <a:rPr lang="en-US" b="1">
                <a:ea typeface="Calibri"/>
                <a:cs typeface="Calibri"/>
              </a:rPr>
              <a:t>activities</a:t>
            </a:r>
            <a:r>
              <a:rPr lang="en-US">
                <a:ea typeface="Calibri"/>
                <a:cs typeface="Calibri"/>
              </a:rPr>
              <a:t> of the same result leading to a variation not greater than 25% of the amounts initially planned.</a:t>
            </a:r>
            <a:endParaRPr lang="en-US">
              <a:solidFill>
                <a:srgbClr val="000000"/>
              </a:solidFill>
              <a:ea typeface="Calibri"/>
              <a:cs typeface="Calibri"/>
            </a:endParaRPr>
          </a:p>
          <a:p>
            <a:pPr marL="267970" indent="-267970" algn="just"/>
            <a:r>
              <a:rPr lang="en-US">
                <a:ea typeface="Calibri"/>
                <a:cs typeface="Calibri"/>
              </a:rPr>
              <a:t>Changes between operational costs (A) and management costs (B) are not allowed without an amendment.</a:t>
            </a:r>
            <a:endParaRPr lang="en-US">
              <a:solidFill>
                <a:srgbClr val="000000"/>
              </a:solidFill>
              <a:ea typeface="Calibri"/>
              <a:cs typeface="Calibri"/>
            </a:endParaRPr>
          </a:p>
          <a:p>
            <a:pPr marL="267970" indent="-267970" algn="just"/>
            <a:r>
              <a:rPr lang="en-US">
                <a:ea typeface="Calibri"/>
                <a:cs typeface="Calibri"/>
              </a:rPr>
              <a:t>Changes to structure costs (C) are not allowed.</a:t>
            </a:r>
            <a:endParaRPr lang="en-US">
              <a:solidFill>
                <a:srgbClr val="000000"/>
              </a:solidFill>
              <a:ea typeface="Calibri"/>
              <a:cs typeface="Calibri"/>
            </a:endParaRPr>
          </a:p>
          <a:p>
            <a:pPr marL="267970" indent="-267970"/>
            <a:endParaRPr lang="nl-NL">
              <a:ea typeface="Calibri"/>
              <a:cs typeface="Calibri"/>
            </a:endParaRPr>
          </a:p>
        </p:txBody>
      </p:sp>
    </p:spTree>
    <p:extLst>
      <p:ext uri="{BB962C8B-B14F-4D97-AF65-F5344CB8AC3E}">
        <p14:creationId xmlns:p14="http://schemas.microsoft.com/office/powerpoint/2010/main" val="718210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FE04A1-2629-4259-1CFA-0FD23DD80746}"/>
              </a:ext>
            </a:extLst>
          </p:cNvPr>
          <p:cNvPicPr>
            <a:picLocks noChangeAspect="1"/>
          </p:cNvPicPr>
          <p:nvPr/>
        </p:nvPicPr>
        <p:blipFill>
          <a:blip r:embed="rId2"/>
          <a:stretch>
            <a:fillRect/>
          </a:stretch>
        </p:blipFill>
        <p:spPr>
          <a:xfrm>
            <a:off x="2709817" y="1903527"/>
            <a:ext cx="6319520" cy="4739641"/>
          </a:xfrm>
          <a:prstGeom prst="rect">
            <a:avLst/>
          </a:prstGeom>
        </p:spPr>
      </p:pic>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a:solidFill>
                  <a:srgbClr val="C00000"/>
                </a:solidFill>
              </a:rPr>
              <a:t>c) Proposal template - Budget</a:t>
            </a:r>
            <a:endParaRPr lang="en-UG">
              <a:solidFill>
                <a:srgbClr val="C00000"/>
              </a:solidFill>
            </a:endParaRPr>
          </a:p>
        </p:txBody>
      </p:sp>
    </p:spTree>
    <p:extLst>
      <p:ext uri="{BB962C8B-B14F-4D97-AF65-F5344CB8AC3E}">
        <p14:creationId xmlns:p14="http://schemas.microsoft.com/office/powerpoint/2010/main" val="2379498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468" y="597386"/>
            <a:ext cx="9243167" cy="1325563"/>
          </a:xfrm>
        </p:spPr>
        <p:txBody>
          <a:bodyPr vert="horz" lIns="91440" tIns="45720" rIns="91440" bIns="45720" rtlCol="0" anchor="t">
            <a:normAutofit/>
          </a:bodyPr>
          <a:lstStyle/>
          <a:p>
            <a:r>
              <a:rPr lang="en-US">
                <a:solidFill>
                  <a:srgbClr val="C00000"/>
                </a:solidFill>
              </a:rPr>
              <a:t>4. Application procedure / Next steps</a:t>
            </a:r>
          </a:p>
        </p:txBody>
      </p:sp>
      <p:sp>
        <p:nvSpPr>
          <p:cNvPr id="3" name="Content Placeholder 2"/>
          <p:cNvSpPr>
            <a:spLocks noGrp="1"/>
          </p:cNvSpPr>
          <p:nvPr>
            <p:ph idx="1"/>
          </p:nvPr>
        </p:nvSpPr>
        <p:spPr>
          <a:xfrm>
            <a:off x="1099980" y="1521425"/>
            <a:ext cx="10438877" cy="5336575"/>
          </a:xfrm>
        </p:spPr>
        <p:txBody>
          <a:bodyPr vert="horz" lIns="91440" tIns="45720" rIns="91440" bIns="45720" rtlCol="0" anchor="t">
            <a:normAutofit/>
          </a:bodyPr>
          <a:lstStyle/>
          <a:p>
            <a:pPr marL="267970" indent="-267970"/>
            <a:r>
              <a:rPr lang="en-GB" sz="2600"/>
              <a:t>Use the complete </a:t>
            </a:r>
            <a:r>
              <a:rPr lang="en-GB" sz="2600" b="1"/>
              <a:t>Annex A Grant Application File, Part B</a:t>
            </a:r>
            <a:r>
              <a:rPr lang="en-GB" sz="2600"/>
              <a:t>. Do not use own templates &amp; do not tweak the template</a:t>
            </a:r>
            <a:endParaRPr lang="en-US" sz="2600"/>
          </a:p>
          <a:p>
            <a:pPr marL="267970" indent="-267970"/>
            <a:r>
              <a:rPr lang="en-GB" sz="2600"/>
              <a:t>Submission in English only</a:t>
            </a:r>
          </a:p>
          <a:p>
            <a:pPr marL="267970" indent="-267970"/>
            <a:r>
              <a:rPr lang="en-US" sz="2600"/>
              <a:t>Provide a detailed budget (annex B)- Amount requested in the proposal </a:t>
            </a:r>
            <a:r>
              <a:rPr lang="en-US" sz="2600" b="1"/>
              <a:t>may not vary more than 20% </a:t>
            </a:r>
            <a:r>
              <a:rPr lang="en-US" sz="2600"/>
              <a:t>in relation to the initial estimate</a:t>
            </a:r>
          </a:p>
          <a:p>
            <a:pPr marL="267970" indent="-267970"/>
            <a:r>
              <a:rPr lang="en-US" sz="2600"/>
              <a:t>Errors or major inconsistencies concerning the points mentioned in the instructions of the form may result in rejection (e.g., content required, pages, …)</a:t>
            </a:r>
          </a:p>
          <a:p>
            <a:pPr marL="267970" indent="-267970"/>
            <a:r>
              <a:rPr lang="en-US" sz="2600"/>
              <a:t>Enabel reserves the right to request clarification where the information provided does not enable it to carry out an objective evaluation</a:t>
            </a:r>
          </a:p>
        </p:txBody>
      </p:sp>
      <p:sp>
        <p:nvSpPr>
          <p:cNvPr id="4" name="Rectangle 3"/>
          <p:cNvSpPr/>
          <p:nvPr/>
        </p:nvSpPr>
        <p:spPr>
          <a:xfrm>
            <a:off x="8522919" y="0"/>
            <a:ext cx="3669081" cy="369332"/>
          </a:xfrm>
          <a:prstGeom prst="rect">
            <a:avLst/>
          </a:prstGeom>
        </p:spPr>
        <p:txBody>
          <a:bodyPr wrap="none">
            <a:spAutoFit/>
          </a:bodyPr>
          <a:lstStyle/>
          <a:p>
            <a:r>
              <a:rPr lang="en-US"/>
              <a:t>4. Application procedure / Next steps</a:t>
            </a:r>
          </a:p>
        </p:txBody>
      </p:sp>
    </p:spTree>
    <p:extLst>
      <p:ext uri="{BB962C8B-B14F-4D97-AF65-F5344CB8AC3E}">
        <p14:creationId xmlns:p14="http://schemas.microsoft.com/office/powerpoint/2010/main" val="2375250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682514"/>
            <a:ext cx="8637789" cy="1325563"/>
          </a:xfrm>
        </p:spPr>
        <p:txBody>
          <a:bodyPr vert="horz" lIns="91440" tIns="45720" rIns="91440" bIns="45720" rtlCol="0" anchor="t">
            <a:normAutofit/>
          </a:bodyPr>
          <a:lstStyle/>
          <a:p>
            <a:r>
              <a:rPr lang="fr-BE" b="1" err="1">
                <a:solidFill>
                  <a:srgbClr val="C00000"/>
                </a:solidFill>
                <a:latin typeface="+mj-lt"/>
              </a:rPr>
              <a:t>Submission</a:t>
            </a:r>
            <a:r>
              <a:rPr lang="fr-BE" b="1">
                <a:solidFill>
                  <a:srgbClr val="C00000"/>
                </a:solidFill>
                <a:latin typeface="+mj-lt"/>
              </a:rPr>
              <a:t> concept notes</a:t>
            </a:r>
            <a:endParaRPr lang="fr-BE" b="1">
              <a:solidFill>
                <a:srgbClr val="C00000"/>
              </a:solidFill>
              <a:latin typeface="+mj-lt"/>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1073128" y="1727669"/>
            <a:ext cx="10474437"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solidFill>
                <a:schemeClr val="tx1">
                  <a:lumMod val="75000"/>
                  <a:lumOff val="25000"/>
                </a:schemeClr>
              </a:solidFill>
            </a:endParaRPr>
          </a:p>
          <a:p>
            <a:pPr marL="0" indent="0">
              <a:buNone/>
            </a:pPr>
            <a:r>
              <a:rPr lang="en-US">
                <a:solidFill>
                  <a:schemeClr val="tx1">
                    <a:lumMod val="75000"/>
                    <a:lumOff val="25000"/>
                  </a:schemeClr>
                </a:solidFill>
              </a:rPr>
              <a:t>Deadline for application</a:t>
            </a:r>
            <a:r>
              <a:rPr lang="en-US" b="1">
                <a:solidFill>
                  <a:schemeClr val="tx1">
                    <a:lumMod val="75000"/>
                    <a:lumOff val="25000"/>
                  </a:schemeClr>
                </a:solidFill>
              </a:rPr>
              <a:t>: </a:t>
            </a:r>
            <a:r>
              <a:rPr lang="en-US" b="1">
                <a:solidFill>
                  <a:srgbClr val="C00000"/>
                </a:solidFill>
              </a:rPr>
              <a:t>9/12/2024 at </a:t>
            </a:r>
            <a:r>
              <a:rPr lang="en-US" b="1" u="sng">
                <a:solidFill>
                  <a:srgbClr val="C00000"/>
                </a:solidFill>
              </a:rPr>
              <a:t>5 PM EAT</a:t>
            </a:r>
          </a:p>
          <a:p>
            <a:pPr marL="0" indent="0">
              <a:buNone/>
            </a:pPr>
            <a:endParaRPr lang="nl-BE">
              <a:solidFill>
                <a:schemeClr val="tx1">
                  <a:lumMod val="75000"/>
                  <a:lumOff val="25000"/>
                </a:schemeClr>
              </a:solidFill>
            </a:endParaRPr>
          </a:p>
          <a:p>
            <a:pPr marL="0" indent="0">
              <a:buNone/>
            </a:pPr>
            <a:r>
              <a:rPr lang="nl-BE" b="1">
                <a:solidFill>
                  <a:srgbClr val="C00000"/>
                </a:solidFill>
              </a:rPr>
              <a:t>!!! </a:t>
            </a:r>
            <a:r>
              <a:rPr lang="nl-BE">
                <a:solidFill>
                  <a:schemeClr val="tx1">
                    <a:lumMod val="75000"/>
                    <a:lumOff val="25000"/>
                  </a:schemeClr>
                </a:solidFill>
              </a:rPr>
              <a:t>Online </a:t>
            </a:r>
            <a:r>
              <a:rPr lang="nl-BE" err="1">
                <a:solidFill>
                  <a:schemeClr val="tx1">
                    <a:lumMod val="75000"/>
                    <a:lumOff val="25000"/>
                  </a:schemeClr>
                </a:solidFill>
              </a:rPr>
              <a:t>submission</a:t>
            </a:r>
            <a:r>
              <a:rPr lang="nl-BE">
                <a:solidFill>
                  <a:schemeClr val="tx1">
                    <a:lumMod val="75000"/>
                    <a:lumOff val="25000"/>
                  </a:schemeClr>
                </a:solidFill>
              </a:rPr>
              <a:t> form – </a:t>
            </a:r>
            <a:r>
              <a:rPr lang="nl-BE" b="1" i="1">
                <a:solidFill>
                  <a:schemeClr val="tx1">
                    <a:lumMod val="75000"/>
                    <a:lumOff val="25000"/>
                  </a:schemeClr>
                </a:solidFill>
              </a:rPr>
              <a:t>‘</a:t>
            </a:r>
            <a:r>
              <a:rPr lang="nl-BE" b="1" i="1" err="1">
                <a:solidFill>
                  <a:schemeClr val="tx1">
                    <a:lumMod val="75000"/>
                    <a:lumOff val="25000"/>
                  </a:schemeClr>
                </a:solidFill>
              </a:rPr>
              <a:t>Submit</a:t>
            </a:r>
            <a:r>
              <a:rPr lang="nl-BE" b="1" i="1">
                <a:solidFill>
                  <a:schemeClr val="tx1">
                    <a:lumMod val="75000"/>
                    <a:lumOff val="25000"/>
                  </a:schemeClr>
                </a:solidFill>
              </a:rPr>
              <a:t>’:</a:t>
            </a:r>
            <a:r>
              <a:rPr lang="nl-BE">
                <a:solidFill>
                  <a:schemeClr val="tx1">
                    <a:lumMod val="75000"/>
                    <a:lumOff val="25000"/>
                  </a:schemeClr>
                </a:solidFill>
                <a:ea typeface="+mn-lt"/>
                <a:cs typeface="+mn-lt"/>
              </a:rPr>
              <a:t> </a:t>
            </a:r>
            <a:r>
              <a:rPr lang="nl-BE">
                <a:solidFill>
                  <a:schemeClr val="tx1">
                    <a:lumMod val="75000"/>
                    <a:lumOff val="25000"/>
                  </a:schemeClr>
                </a:solidFill>
                <a:ea typeface="+mn-lt"/>
                <a:cs typeface="+mn-lt"/>
                <a:hlinkClick r:id="rId2">
                  <a:extLst>
                    <a:ext uri="{A12FA001-AC4F-418D-AE19-62706E023703}">
                      <ahyp:hlinkClr xmlns:ahyp="http://schemas.microsoft.com/office/drawing/2018/hyperlinkcolor" xmlns="" val="tx"/>
                    </a:ext>
                  </a:extLst>
                </a:hlinkClick>
              </a:rPr>
              <a:t>https://submit.link/32a</a:t>
            </a:r>
            <a:r>
              <a:rPr lang="nl-BE">
                <a:solidFill>
                  <a:schemeClr val="tx1">
                    <a:lumMod val="75000"/>
                    <a:lumOff val="25000"/>
                  </a:schemeClr>
                </a:solidFill>
                <a:ea typeface="+mn-lt"/>
                <a:cs typeface="+mn-lt"/>
              </a:rPr>
              <a:t> </a:t>
            </a:r>
            <a:endParaRPr lang="en-GB" sz="2800" b="1" i="0" u="none" strike="noStrike" baseline="0">
              <a:solidFill>
                <a:schemeClr val="tx1">
                  <a:lumMod val="75000"/>
                  <a:lumOff val="25000"/>
                </a:schemeClr>
              </a:solidFill>
              <a:cs typeface="Calibri"/>
            </a:endParaRPr>
          </a:p>
          <a:p>
            <a:pPr marL="0" indent="0">
              <a:buNone/>
            </a:pPr>
            <a:endParaRPr lang="en-GB" sz="2800" b="1">
              <a:solidFill>
                <a:srgbClr val="0000FF"/>
              </a:solidFill>
            </a:endParaRPr>
          </a:p>
          <a:p>
            <a:pPr marL="0" indent="0">
              <a:buNone/>
            </a:pPr>
            <a:r>
              <a:rPr lang="en-GB" sz="2800" b="1">
                <a:solidFill>
                  <a:srgbClr val="C00000"/>
                </a:solidFill>
              </a:rPr>
              <a:t>SUBMISSIONS BY EMAIL/POST </a:t>
            </a:r>
            <a:r>
              <a:rPr lang="en-GB" sz="2800" b="1" i="0" u="none" strike="noStrike" baseline="0">
                <a:solidFill>
                  <a:srgbClr val="C00000"/>
                </a:solidFill>
                <a:sym typeface="Wingdings" panose="05000000000000000000" pitchFamily="2" charset="2"/>
              </a:rPr>
              <a:t> AUTOMATIC REJECTION</a:t>
            </a:r>
          </a:p>
          <a:p>
            <a:pPr marL="0" indent="0">
              <a:buNone/>
            </a:pPr>
            <a:endParaRPr lang="en-US" sz="2800" b="1">
              <a:solidFill>
                <a:srgbClr val="C00000"/>
              </a:solidFill>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5" name="Rectangle 4"/>
          <p:cNvSpPr/>
          <p:nvPr/>
        </p:nvSpPr>
        <p:spPr>
          <a:xfrm>
            <a:off x="8522919" y="0"/>
            <a:ext cx="3669081" cy="369332"/>
          </a:xfrm>
          <a:prstGeom prst="rect">
            <a:avLst/>
          </a:prstGeom>
        </p:spPr>
        <p:txBody>
          <a:bodyPr wrap="none">
            <a:spAutoFit/>
          </a:bodyPr>
          <a:lstStyle/>
          <a:p>
            <a:r>
              <a:rPr lang="en-US"/>
              <a:t>4. Application procedure / Next steps</a:t>
            </a:r>
          </a:p>
        </p:txBody>
      </p:sp>
    </p:spTree>
    <p:extLst>
      <p:ext uri="{BB962C8B-B14F-4D97-AF65-F5344CB8AC3E}">
        <p14:creationId xmlns:p14="http://schemas.microsoft.com/office/powerpoint/2010/main" val="325484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112" y="613304"/>
            <a:ext cx="8085825" cy="1143000"/>
          </a:xfrm>
        </p:spPr>
        <p:txBody>
          <a:bodyPr>
            <a:normAutofit/>
          </a:bodyPr>
          <a:lstStyle/>
          <a:p>
            <a:r>
              <a:rPr lang="fr-BE" b="1">
                <a:solidFill>
                  <a:srgbClr val="C00000"/>
                </a:solidFill>
                <a:latin typeface="+mj-lt"/>
              </a:rPr>
              <a:t>Call objectives  </a:t>
            </a:r>
            <a:r>
              <a:rPr lang="fr-BE" b="1">
                <a:solidFill>
                  <a:srgbClr val="C00000"/>
                </a:solidFill>
                <a:highlight>
                  <a:srgbClr val="FFFF00"/>
                </a:highlight>
                <a:latin typeface="+mj-lt"/>
              </a:rPr>
              <a:t>(</a:t>
            </a:r>
            <a:r>
              <a:rPr lang="fr-BE" b="1" err="1">
                <a:solidFill>
                  <a:srgbClr val="C00000"/>
                </a:solidFill>
                <a:highlight>
                  <a:srgbClr val="FFFF00"/>
                </a:highlight>
                <a:latin typeface="+mj-lt"/>
              </a:rPr>
              <a:t>overall</a:t>
            </a:r>
            <a:r>
              <a:rPr lang="fr-BE" b="1">
                <a:solidFill>
                  <a:srgbClr val="C00000"/>
                </a:solidFill>
                <a:highlight>
                  <a:srgbClr val="FFFF00"/>
                </a:highlight>
                <a:latin typeface="+mj-lt"/>
              </a:rPr>
              <a:t>)</a:t>
            </a:r>
            <a:endParaRPr lang="en-US" b="1">
              <a:solidFill>
                <a:srgbClr val="C00000"/>
              </a:solidFill>
              <a:highlight>
                <a:srgbClr val="FFFF00"/>
              </a:highlight>
              <a:latin typeface="+mj-lt"/>
            </a:endParaRPr>
          </a:p>
        </p:txBody>
      </p:sp>
      <p:sp>
        <p:nvSpPr>
          <p:cNvPr id="3" name="Content Placeholder 2"/>
          <p:cNvSpPr>
            <a:spLocks noGrp="1"/>
          </p:cNvSpPr>
          <p:nvPr>
            <p:ph idx="1"/>
          </p:nvPr>
        </p:nvSpPr>
        <p:spPr>
          <a:xfrm>
            <a:off x="1624208" y="1571854"/>
            <a:ext cx="9043792" cy="4554310"/>
          </a:xfrm>
        </p:spPr>
        <p:txBody>
          <a:bodyPr>
            <a:normAutofit fontScale="92500"/>
          </a:bodyPr>
          <a:lstStyle/>
          <a:p>
            <a:pPr marL="0" indent="0" algn="l">
              <a:buNone/>
            </a:pPr>
            <a:endParaRPr lang="en-GB" b="0" i="0" u="none" strike="noStrike" baseline="0">
              <a:solidFill>
                <a:srgbClr val="000000"/>
              </a:solidFill>
            </a:endParaRPr>
          </a:p>
          <a:p>
            <a:r>
              <a:rPr lang="en-US" b="1" i="0" u="none" strike="noStrike" baseline="0">
                <a:solidFill>
                  <a:srgbClr val="000000"/>
                </a:solidFill>
              </a:rPr>
              <a:t>1000 </a:t>
            </a:r>
            <a:r>
              <a:rPr lang="en-US" b="0" i="0" u="none" strike="noStrike" baseline="0">
                <a:solidFill>
                  <a:srgbClr val="000000"/>
                </a:solidFill>
              </a:rPr>
              <a:t>vulnerable youth, including young wome</a:t>
            </a:r>
            <a:r>
              <a:rPr lang="en-US" b="0" i="0" u="none" strike="noStrike" baseline="0">
                <a:solidFill>
                  <a:srgbClr val="404040"/>
                </a:solidFill>
              </a:rPr>
              <a:t>n (</a:t>
            </a:r>
            <a:r>
              <a:rPr lang="en-US" b="0" i="0" u="none" strike="noStrike" baseline="0" err="1">
                <a:solidFill>
                  <a:srgbClr val="404040"/>
                </a:solidFill>
              </a:rPr>
              <a:t>ie</a:t>
            </a:r>
            <a:r>
              <a:rPr lang="en-US" b="0" i="0" u="none" strike="noStrike" baseline="0">
                <a:solidFill>
                  <a:srgbClr val="404040"/>
                </a:solidFill>
              </a:rPr>
              <a:t>. Skilled, unemployed youth as well as youth business-owners), are supported to start </a:t>
            </a:r>
            <a:r>
              <a:rPr lang="en-US" b="0" i="0" u="none" strike="noStrike" baseline="0">
                <a:solidFill>
                  <a:srgbClr val="000000"/>
                </a:solidFill>
              </a:rPr>
              <a:t>or grow sustainable micro- and small businesses through quality business development support; </a:t>
            </a:r>
          </a:p>
          <a:p>
            <a:r>
              <a:rPr lang="en-US" b="1" i="0" u="none" strike="noStrike" baseline="0">
                <a:solidFill>
                  <a:srgbClr val="000000"/>
                </a:solidFill>
              </a:rPr>
              <a:t>1000 </a:t>
            </a:r>
            <a:r>
              <a:rPr lang="en-US" b="0" i="0" u="none" strike="noStrike" baseline="0">
                <a:solidFill>
                  <a:srgbClr val="000000"/>
                </a:solidFill>
              </a:rPr>
              <a:t>vulnerable </a:t>
            </a:r>
            <a:r>
              <a:rPr lang="en-US" b="0" i="0" u="none" strike="noStrike" baseline="0">
                <a:solidFill>
                  <a:srgbClr val="404040"/>
                </a:solidFill>
              </a:rPr>
              <a:t>youth (the same target group as under expected result 1), </a:t>
            </a:r>
            <a:r>
              <a:rPr lang="en-US" b="0" i="0" u="none" strike="noStrike" baseline="0">
                <a:solidFill>
                  <a:srgbClr val="000000"/>
                </a:solidFill>
              </a:rPr>
              <a:t>are supported to access affordable finance and capital to start or grow their micro- or small businesses; </a:t>
            </a:r>
          </a:p>
          <a:p>
            <a:r>
              <a:rPr lang="en-US" b="0" i="0" u="none" strike="noStrike" baseline="0">
                <a:solidFill>
                  <a:srgbClr val="000000"/>
                </a:solidFill>
              </a:rPr>
              <a:t>Good practices in (green/climate-smart) business development services for the economic integration of vulnerable youth are scaled-up. </a:t>
            </a:r>
          </a:p>
          <a:p>
            <a:pPr marL="0" indent="0">
              <a:buNone/>
            </a:pPr>
            <a:endParaRPr lang="en-US"/>
          </a:p>
        </p:txBody>
      </p:sp>
      <p:sp>
        <p:nvSpPr>
          <p:cNvPr id="4" name="Rectangle 3"/>
          <p:cNvSpPr/>
          <p:nvPr/>
        </p:nvSpPr>
        <p:spPr>
          <a:xfrm>
            <a:off x="7555134" y="-2703"/>
            <a:ext cx="4641079" cy="369332"/>
          </a:xfrm>
          <a:prstGeom prst="rect">
            <a:avLst/>
          </a:prstGeom>
        </p:spPr>
        <p:txBody>
          <a:bodyPr wrap="none">
            <a:spAutoFit/>
          </a:bodyPr>
          <a:lstStyle/>
          <a:p>
            <a:r>
              <a:rPr lang="en-US"/>
              <a:t>1. Introduction &amp; objectives - RECAP of the CfPs</a:t>
            </a:r>
          </a:p>
        </p:txBody>
      </p:sp>
    </p:spTree>
    <p:extLst>
      <p:ext uri="{BB962C8B-B14F-4D97-AF65-F5344CB8AC3E}">
        <p14:creationId xmlns:p14="http://schemas.microsoft.com/office/powerpoint/2010/main" val="3963162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105" y="689028"/>
            <a:ext cx="8637789" cy="1325563"/>
          </a:xfrm>
        </p:spPr>
        <p:txBody>
          <a:bodyPr vert="horz" lIns="91440" tIns="45720" rIns="91440" bIns="45720" rtlCol="0" anchor="t">
            <a:normAutofit/>
          </a:bodyPr>
          <a:lstStyle/>
          <a:p>
            <a:r>
              <a:rPr lang="fr-BE" b="1">
                <a:solidFill>
                  <a:srgbClr val="C00000"/>
                </a:solidFill>
                <a:latin typeface="+mj-lt"/>
              </a:rPr>
              <a:t>Application </a:t>
            </a:r>
            <a:r>
              <a:rPr lang="fr-BE" b="1" err="1">
                <a:solidFill>
                  <a:srgbClr val="C00000"/>
                </a:solidFill>
                <a:latin typeface="+mj-lt"/>
              </a:rPr>
              <a:t>procedure</a:t>
            </a:r>
            <a:r>
              <a:rPr lang="fr-BE" b="1">
                <a:solidFill>
                  <a:srgbClr val="C00000"/>
                </a:solidFill>
                <a:latin typeface="+mj-lt"/>
              </a:rPr>
              <a:t> </a:t>
            </a:r>
            <a:endParaRPr lang="fr-BE" b="1">
              <a:solidFill>
                <a:srgbClr val="C00000"/>
              </a:solidFill>
              <a:latin typeface="+mj-lt"/>
              <a:cs typeface="Calibri"/>
            </a:endParaRPr>
          </a:p>
        </p:txBody>
      </p:sp>
      <p:sp>
        <p:nvSpPr>
          <p:cNvPr id="3" name="Content Placeholder 2"/>
          <p:cNvSpPr>
            <a:spLocks noGrp="1"/>
          </p:cNvSpPr>
          <p:nvPr>
            <p:ph idx="1"/>
          </p:nvPr>
        </p:nvSpPr>
        <p:spPr>
          <a:xfrm>
            <a:off x="1358536" y="1643744"/>
            <a:ext cx="9640389" cy="5096933"/>
          </a:xfrm>
        </p:spPr>
        <p:txBody>
          <a:bodyPr vert="horz" lIns="91440" tIns="45720" rIns="91440" bIns="45720" rtlCol="0" anchor="t">
            <a:normAutofit/>
          </a:bodyPr>
          <a:lstStyle/>
          <a:p>
            <a:pPr marL="0" indent="0">
              <a:buNone/>
            </a:pPr>
            <a:endParaRPr lang="en-US" cap="all">
              <a:solidFill>
                <a:schemeClr val="tx1">
                  <a:lumMod val="65000"/>
                  <a:lumOff val="35000"/>
                </a:schemeClr>
              </a:solidFill>
              <a:cs typeface="Calibri"/>
            </a:endParaRPr>
          </a:p>
          <a:p>
            <a:pPr marL="0" indent="0">
              <a:buNone/>
            </a:pPr>
            <a:r>
              <a:rPr lang="en-US" b="1" i="1" cap="all">
                <a:solidFill>
                  <a:srgbClr val="C00000"/>
                </a:solidFill>
                <a:cs typeface="Calibri"/>
              </a:rPr>
              <a:t>Remaining questions: </a:t>
            </a:r>
            <a:r>
              <a:rPr lang="en-GB" b="1" i="1" u="none" strike="noStrike" baseline="0">
                <a:solidFill>
                  <a:srgbClr val="0000FF"/>
                </a:solidFill>
              </a:rPr>
              <a:t>uga_csc_grants@enabel.be </a:t>
            </a:r>
          </a:p>
          <a:p>
            <a:pPr marL="0" indent="0">
              <a:buNone/>
            </a:pPr>
            <a:endParaRPr lang="en-GB" b="1" i="1">
              <a:solidFill>
                <a:srgbClr val="0000FF"/>
              </a:solidFill>
              <a:cs typeface="Calibri"/>
            </a:endParaRPr>
          </a:p>
          <a:p>
            <a:pPr marL="0" indent="0">
              <a:buNone/>
            </a:pPr>
            <a:r>
              <a:rPr lang="en-GB" b="1" i="1">
                <a:solidFill>
                  <a:srgbClr val="C00000"/>
                </a:solidFill>
                <a:cs typeface="Calibri"/>
              </a:rPr>
              <a:t>Subject: </a:t>
            </a:r>
            <a:r>
              <a:rPr lang="en-GB" b="1" i="1">
                <a:solidFill>
                  <a:srgbClr val="0000FF"/>
                </a:solidFill>
                <a:cs typeface="Calibri"/>
              </a:rPr>
              <a:t>reference number + LOT</a:t>
            </a:r>
          </a:p>
          <a:p>
            <a:pPr marL="0" indent="0">
              <a:buNone/>
            </a:pPr>
            <a:endParaRPr lang="en-GB" b="1" i="1">
              <a:solidFill>
                <a:srgbClr val="0000FF"/>
              </a:solidFill>
              <a:cs typeface="Calibri"/>
            </a:endParaRPr>
          </a:p>
          <a:p>
            <a:pPr marL="0" indent="0">
              <a:buNone/>
            </a:pPr>
            <a:r>
              <a:rPr lang="en-GB" i="1">
                <a:solidFill>
                  <a:schemeClr val="tx1">
                    <a:lumMod val="75000"/>
                    <a:lumOff val="25000"/>
                  </a:schemeClr>
                </a:solidFill>
                <a:cs typeface="Calibri"/>
              </a:rPr>
              <a:t>Questions can be submitted until </a:t>
            </a:r>
            <a:r>
              <a:rPr lang="en-GB" b="1" i="1">
                <a:solidFill>
                  <a:schemeClr val="tx1">
                    <a:lumMod val="75000"/>
                    <a:lumOff val="25000"/>
                  </a:schemeClr>
                </a:solidFill>
                <a:cs typeface="Calibri"/>
              </a:rPr>
              <a:t>18/11</a:t>
            </a:r>
          </a:p>
          <a:p>
            <a:pPr marL="0" indent="0">
              <a:buNone/>
            </a:pPr>
            <a:r>
              <a:rPr lang="en-GB" i="1">
                <a:solidFill>
                  <a:schemeClr val="tx1">
                    <a:lumMod val="75000"/>
                    <a:lumOff val="25000"/>
                  </a:schemeClr>
                </a:solidFill>
                <a:cs typeface="Calibri"/>
              </a:rPr>
              <a:t>Answers will be published on </a:t>
            </a:r>
            <a:r>
              <a:rPr lang="en-GB" b="1" i="1">
                <a:solidFill>
                  <a:srgbClr val="0000FF"/>
                </a:solidFill>
                <a:cs typeface="Calibri"/>
                <a:hlinkClick r:id="rId2"/>
              </a:rPr>
              <a:t>https://www.enabel.be/grants/</a:t>
            </a:r>
            <a:r>
              <a:rPr lang="en-GB" b="1" i="1">
                <a:solidFill>
                  <a:srgbClr val="0000FF"/>
                </a:solidFill>
                <a:cs typeface="Calibri"/>
              </a:rPr>
              <a:t> </a:t>
            </a:r>
            <a:r>
              <a:rPr lang="en-GB" i="1">
                <a:solidFill>
                  <a:schemeClr val="tx1">
                    <a:lumMod val="75000"/>
                    <a:lumOff val="25000"/>
                  </a:schemeClr>
                </a:solidFill>
                <a:cs typeface="Calibri"/>
              </a:rPr>
              <a:t>latest by </a:t>
            </a:r>
            <a:r>
              <a:rPr lang="en-GB" b="1" i="1">
                <a:solidFill>
                  <a:schemeClr val="tx1">
                    <a:lumMod val="75000"/>
                    <a:lumOff val="25000"/>
                  </a:schemeClr>
                </a:solidFill>
                <a:cs typeface="Calibri"/>
              </a:rPr>
              <a:t>28/11</a:t>
            </a:r>
          </a:p>
          <a:p>
            <a:pPr marL="0" indent="0">
              <a:buNone/>
            </a:pPr>
            <a:endParaRPr lang="en-GB" b="1" i="1">
              <a:solidFill>
                <a:srgbClr val="0000FF"/>
              </a:solidFill>
              <a:cs typeface="Calibri"/>
            </a:endParaRPr>
          </a:p>
          <a:p>
            <a:pPr marL="0" indent="0">
              <a:buNone/>
            </a:pPr>
            <a:endParaRPr lang="en-GB" b="1" i="1">
              <a:solidFill>
                <a:srgbClr val="0000FF"/>
              </a:solidFill>
              <a:cs typeface="Calibri"/>
            </a:endParaRPr>
          </a:p>
          <a:p>
            <a:pPr marL="0" indent="0">
              <a:buNone/>
            </a:pPr>
            <a:endParaRPr lang="en-GB" b="1" i="1">
              <a:solidFill>
                <a:srgbClr val="0000FF"/>
              </a:solidFill>
              <a:cs typeface="Calibri"/>
            </a:endParaRPr>
          </a:p>
          <a:p>
            <a:pPr marL="0" indent="0">
              <a:buNone/>
            </a:pPr>
            <a:endParaRPr lang="en-GB" b="1" i="1">
              <a:solidFill>
                <a:srgbClr val="0000FF"/>
              </a:solidFill>
              <a:cs typeface="Calibri"/>
            </a:endParaRPr>
          </a:p>
        </p:txBody>
      </p:sp>
      <p:sp>
        <p:nvSpPr>
          <p:cNvPr id="4" name="Rectangle 3"/>
          <p:cNvSpPr/>
          <p:nvPr/>
        </p:nvSpPr>
        <p:spPr>
          <a:xfrm>
            <a:off x="8522919" y="0"/>
            <a:ext cx="3669081" cy="369332"/>
          </a:xfrm>
          <a:prstGeom prst="rect">
            <a:avLst/>
          </a:prstGeom>
        </p:spPr>
        <p:txBody>
          <a:bodyPr wrap="none">
            <a:spAutoFit/>
          </a:bodyPr>
          <a:lstStyle/>
          <a:p>
            <a:r>
              <a:rPr lang="en-US"/>
              <a:t>4. Application procedure / Next steps</a:t>
            </a:r>
          </a:p>
        </p:txBody>
      </p:sp>
    </p:spTree>
    <p:extLst>
      <p:ext uri="{BB962C8B-B14F-4D97-AF65-F5344CB8AC3E}">
        <p14:creationId xmlns:p14="http://schemas.microsoft.com/office/powerpoint/2010/main" val="340002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896" y="1761067"/>
            <a:ext cx="9609909" cy="5096933"/>
          </a:xfrm>
        </p:spPr>
        <p:txBody>
          <a:bodyPr vert="horz" lIns="91440" tIns="45720" rIns="91440" bIns="45720" rtlCol="0" anchor="t">
            <a:normAutofit/>
          </a:bodyPr>
          <a:lstStyle/>
          <a:p>
            <a:pPr marL="267970" indent="-267970">
              <a:buNone/>
            </a:pPr>
            <a:r>
              <a:rPr lang="fr-BE" b="1">
                <a:solidFill>
                  <a:srgbClr val="C00000"/>
                </a:solidFill>
              </a:rPr>
              <a:t> ! </a:t>
            </a:r>
            <a:r>
              <a:rPr lang="fr-BE" b="1" err="1">
                <a:solidFill>
                  <a:srgbClr val="C00000"/>
                </a:solidFill>
              </a:rPr>
              <a:t>Primary</a:t>
            </a:r>
            <a:r>
              <a:rPr lang="fr-BE" b="1">
                <a:solidFill>
                  <a:srgbClr val="C00000"/>
                </a:solidFill>
              </a:rPr>
              <a:t> source of information</a:t>
            </a:r>
            <a:endParaRPr lang="en-US">
              <a:ea typeface="+mn-lt"/>
              <a:cs typeface="+mn-lt"/>
            </a:endParaRPr>
          </a:p>
          <a:p>
            <a:pPr marL="267970" indent="-267970">
              <a:buNone/>
            </a:pPr>
            <a:endParaRPr lang="en-US">
              <a:ea typeface="+mn-lt"/>
              <a:cs typeface="+mn-lt"/>
            </a:endParaRPr>
          </a:p>
          <a:p>
            <a:pPr marL="267970" indent="-267970">
              <a:buNone/>
            </a:pPr>
            <a:r>
              <a:rPr lang="en-US">
                <a:ea typeface="+mn-lt"/>
                <a:cs typeface="+mn-lt"/>
              </a:rPr>
              <a:t>Guidelines, annexes, </a:t>
            </a:r>
            <a:r>
              <a:rPr lang="en-US">
                <a:solidFill>
                  <a:srgbClr val="C00000"/>
                </a:solidFill>
                <a:ea typeface="+mn-lt"/>
                <a:cs typeface="+mn-lt"/>
              </a:rPr>
              <a:t>clarifications (Q&amp;A) and all other communication &amp; updates</a:t>
            </a:r>
            <a:r>
              <a:rPr lang="en-US">
                <a:ea typeface="+mn-lt"/>
                <a:cs typeface="+mn-lt"/>
              </a:rPr>
              <a:t>:</a:t>
            </a:r>
          </a:p>
          <a:p>
            <a:pPr marL="267970" indent="-267970">
              <a:buNone/>
            </a:pPr>
            <a:r>
              <a:rPr lang="en-US" b="1">
                <a:ea typeface="+mn-lt"/>
                <a:cs typeface="+mn-lt"/>
                <a:hlinkClick r:id="rId2"/>
              </a:rPr>
              <a:t>https://www.enabel.be/grants/</a:t>
            </a:r>
            <a:r>
              <a:rPr lang="en-US" b="1">
                <a:ea typeface="+mn-lt"/>
                <a:cs typeface="+mn-lt"/>
              </a:rPr>
              <a:t> </a:t>
            </a:r>
          </a:p>
          <a:p>
            <a:pPr marL="0" indent="0">
              <a:buNone/>
            </a:pPr>
            <a:endParaRPr lang="en-US" i="1">
              <a:solidFill>
                <a:srgbClr val="FF0000"/>
              </a:solidFill>
              <a:cs typeface="Calibri"/>
            </a:endParaRPr>
          </a:p>
          <a:p>
            <a:pPr marL="0" indent="0">
              <a:buNone/>
            </a:pPr>
            <a:r>
              <a:rPr lang="en-US" b="1" cap="all">
                <a:cs typeface="Calibri"/>
              </a:rPr>
              <a:t>Select UGANDA – OPEN CALLS - FILTER</a:t>
            </a:r>
            <a:endParaRPr lang="en-US" cap="all">
              <a:solidFill>
                <a:schemeClr val="tx1">
                  <a:lumMod val="65000"/>
                  <a:lumOff val="35000"/>
                </a:schemeClr>
              </a:solidFill>
              <a:cs typeface="Calibri"/>
            </a:endParaRPr>
          </a:p>
          <a:p>
            <a:pPr marL="0" indent="0">
              <a:buNone/>
            </a:pPr>
            <a:r>
              <a:rPr lang="en-US" cap="all">
                <a:solidFill>
                  <a:schemeClr val="tx1">
                    <a:lumMod val="65000"/>
                    <a:lumOff val="35000"/>
                  </a:schemeClr>
                </a:solidFill>
                <a:cs typeface="Calibri"/>
              </a:rPr>
              <a:t>reference number 22003-10004</a:t>
            </a:r>
          </a:p>
        </p:txBody>
      </p:sp>
      <p:sp>
        <p:nvSpPr>
          <p:cNvPr id="4" name="Rectangle 3"/>
          <p:cNvSpPr/>
          <p:nvPr/>
        </p:nvSpPr>
        <p:spPr>
          <a:xfrm>
            <a:off x="8522919" y="0"/>
            <a:ext cx="3669081" cy="369332"/>
          </a:xfrm>
          <a:prstGeom prst="rect">
            <a:avLst/>
          </a:prstGeom>
        </p:spPr>
        <p:txBody>
          <a:bodyPr wrap="none">
            <a:spAutoFit/>
          </a:bodyPr>
          <a:lstStyle/>
          <a:p>
            <a:r>
              <a:rPr lang="en-US"/>
              <a:t>4. Application procedure / Next steps</a:t>
            </a:r>
          </a:p>
        </p:txBody>
      </p:sp>
      <p:sp>
        <p:nvSpPr>
          <p:cNvPr id="6" name="Title 1"/>
          <p:cNvSpPr>
            <a:spLocks noGrp="1"/>
          </p:cNvSpPr>
          <p:nvPr>
            <p:ph type="title"/>
          </p:nvPr>
        </p:nvSpPr>
        <p:spPr>
          <a:xfrm>
            <a:off x="1777105" y="689028"/>
            <a:ext cx="8637789" cy="1325563"/>
          </a:xfrm>
        </p:spPr>
        <p:txBody>
          <a:bodyPr vert="horz" lIns="91440" tIns="45720" rIns="91440" bIns="45720" rtlCol="0" anchor="t">
            <a:normAutofit/>
          </a:bodyPr>
          <a:lstStyle/>
          <a:p>
            <a:r>
              <a:rPr lang="fr-BE" b="1">
                <a:solidFill>
                  <a:srgbClr val="C00000"/>
                </a:solidFill>
                <a:latin typeface="+mj-lt"/>
              </a:rPr>
              <a:t>Application </a:t>
            </a:r>
            <a:r>
              <a:rPr lang="fr-BE" b="1" err="1">
                <a:solidFill>
                  <a:srgbClr val="C00000"/>
                </a:solidFill>
                <a:latin typeface="+mj-lt"/>
              </a:rPr>
              <a:t>procedure</a:t>
            </a:r>
            <a:r>
              <a:rPr lang="fr-BE" b="1">
                <a:solidFill>
                  <a:srgbClr val="C00000"/>
                </a:solidFill>
                <a:latin typeface="+mj-lt"/>
              </a:rPr>
              <a:t> </a:t>
            </a:r>
            <a:endParaRPr lang="fr-BE" b="1">
              <a:solidFill>
                <a:srgbClr val="C00000"/>
              </a:solidFill>
              <a:latin typeface="+mj-lt"/>
              <a:cs typeface="Calibri"/>
            </a:endParaRPr>
          </a:p>
        </p:txBody>
      </p:sp>
    </p:spTree>
    <p:extLst>
      <p:ext uri="{BB962C8B-B14F-4D97-AF65-F5344CB8AC3E}">
        <p14:creationId xmlns:p14="http://schemas.microsoft.com/office/powerpoint/2010/main" val="2140226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682514"/>
            <a:ext cx="8637789" cy="1325563"/>
          </a:xfrm>
        </p:spPr>
        <p:txBody>
          <a:bodyPr vert="horz" lIns="91440" tIns="45720" rIns="91440" bIns="45720" rtlCol="0" anchor="t">
            <a:normAutofit/>
          </a:bodyPr>
          <a:lstStyle/>
          <a:p>
            <a:r>
              <a:rPr lang="fr-BE" b="1" err="1">
                <a:solidFill>
                  <a:srgbClr val="C00000"/>
                </a:solidFill>
                <a:latin typeface="+mj-lt"/>
              </a:rPr>
              <a:t>Submission</a:t>
            </a:r>
            <a:r>
              <a:rPr lang="fr-BE" b="1">
                <a:solidFill>
                  <a:srgbClr val="C00000"/>
                </a:solidFill>
                <a:latin typeface="+mj-lt"/>
              </a:rPr>
              <a:t> </a:t>
            </a:r>
            <a:r>
              <a:rPr lang="fr-BE" b="1" err="1">
                <a:solidFill>
                  <a:srgbClr val="C00000"/>
                </a:solidFill>
                <a:latin typeface="+mj-lt"/>
              </a:rPr>
              <a:t>proposal</a:t>
            </a:r>
            <a:endParaRPr lang="fr-BE" b="1">
              <a:solidFill>
                <a:srgbClr val="C00000"/>
              </a:solidFill>
              <a:latin typeface="+mj-lt"/>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1219201" y="1825625"/>
            <a:ext cx="10042106"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a:solidFill>
                  <a:schemeClr val="tx1">
                    <a:lumMod val="75000"/>
                    <a:lumOff val="25000"/>
                  </a:schemeClr>
                </a:solidFill>
              </a:rPr>
              <a:t>Online </a:t>
            </a:r>
            <a:r>
              <a:rPr lang="nl-BE" err="1">
                <a:solidFill>
                  <a:schemeClr val="tx1">
                    <a:lumMod val="75000"/>
                    <a:lumOff val="25000"/>
                  </a:schemeClr>
                </a:solidFill>
              </a:rPr>
              <a:t>submission</a:t>
            </a:r>
            <a:r>
              <a:rPr lang="nl-BE">
                <a:solidFill>
                  <a:schemeClr val="tx1">
                    <a:lumMod val="75000"/>
                    <a:lumOff val="25000"/>
                  </a:schemeClr>
                </a:solidFill>
              </a:rPr>
              <a:t> form – </a:t>
            </a:r>
            <a:r>
              <a:rPr lang="nl-BE" b="1" i="1">
                <a:solidFill>
                  <a:schemeClr val="tx1">
                    <a:lumMod val="75000"/>
                    <a:lumOff val="25000"/>
                  </a:schemeClr>
                </a:solidFill>
              </a:rPr>
              <a:t>‘</a:t>
            </a:r>
            <a:r>
              <a:rPr lang="nl-BE" b="1" i="1" err="1">
                <a:solidFill>
                  <a:schemeClr val="tx1">
                    <a:lumMod val="75000"/>
                    <a:lumOff val="25000"/>
                  </a:schemeClr>
                </a:solidFill>
              </a:rPr>
              <a:t>Submit</a:t>
            </a:r>
            <a:r>
              <a:rPr lang="nl-BE" b="1" i="1">
                <a:solidFill>
                  <a:schemeClr val="tx1">
                    <a:lumMod val="75000"/>
                    <a:lumOff val="25000"/>
                  </a:schemeClr>
                </a:solidFill>
              </a:rPr>
              <a:t>’:</a:t>
            </a:r>
            <a:r>
              <a:rPr lang="nl-BE">
                <a:solidFill>
                  <a:schemeClr val="tx1">
                    <a:lumMod val="75000"/>
                    <a:lumOff val="25000"/>
                  </a:schemeClr>
                </a:solidFill>
                <a:ea typeface="+mn-lt"/>
                <a:cs typeface="+mn-lt"/>
              </a:rPr>
              <a:t> </a:t>
            </a:r>
            <a:r>
              <a:rPr lang="nl-BE">
                <a:solidFill>
                  <a:schemeClr val="tx1">
                    <a:lumMod val="75000"/>
                    <a:lumOff val="25000"/>
                  </a:schemeClr>
                </a:solidFill>
                <a:ea typeface="+mn-lt"/>
                <a:cs typeface="+mn-lt"/>
                <a:hlinkClick r:id="rId2">
                  <a:extLst>
                    <a:ext uri="{A12FA001-AC4F-418D-AE19-62706E023703}">
                      <ahyp:hlinkClr xmlns:ahyp="http://schemas.microsoft.com/office/drawing/2018/hyperlinkcolor" xmlns="" val="tx"/>
                    </a:ext>
                  </a:extLst>
                </a:hlinkClick>
              </a:rPr>
              <a:t>https://submit.link/32a</a:t>
            </a:r>
            <a:r>
              <a:rPr lang="nl-BE">
                <a:solidFill>
                  <a:schemeClr val="tx1">
                    <a:lumMod val="75000"/>
                    <a:lumOff val="25000"/>
                  </a:schemeClr>
                </a:solidFill>
                <a:ea typeface="+mn-lt"/>
                <a:cs typeface="+mn-lt"/>
              </a:rPr>
              <a:t> </a:t>
            </a:r>
            <a:endParaRPr lang="en-GB" sz="2800" b="1" u="none" strike="noStrike" baseline="0">
              <a:solidFill>
                <a:schemeClr val="tx1">
                  <a:lumMod val="75000"/>
                  <a:lumOff val="25000"/>
                </a:schemeClr>
              </a:solidFill>
              <a:cs typeface="Calibri"/>
            </a:endParaRPr>
          </a:p>
          <a:p>
            <a:pPr marL="0" indent="0">
              <a:buNone/>
            </a:pPr>
            <a:endParaRPr lang="en-US" sz="2800" b="1">
              <a:solidFill>
                <a:srgbClr val="C00000"/>
              </a:solidFill>
            </a:endParaRPr>
          </a:p>
          <a:p>
            <a:pPr>
              <a:buFontTx/>
              <a:buChar char="-"/>
            </a:pPr>
            <a:r>
              <a:rPr lang="en-US" sz="2800" b="1">
                <a:solidFill>
                  <a:srgbClr val="C00000"/>
                </a:solidFill>
              </a:rPr>
              <a:t>Avoid last minute submission; </a:t>
            </a:r>
            <a:r>
              <a:rPr lang="en-US" sz="2800">
                <a:solidFill>
                  <a:srgbClr val="C00000"/>
                </a:solidFill>
              </a:rPr>
              <a:t>System automatically closes when past deadline</a:t>
            </a:r>
          </a:p>
          <a:p>
            <a:pPr>
              <a:buFontTx/>
              <a:buChar char="-"/>
            </a:pPr>
            <a:r>
              <a:rPr lang="en-US" sz="2800">
                <a:solidFill>
                  <a:srgbClr val="C00000"/>
                </a:solidFill>
              </a:rPr>
              <a:t>Start working on a</a:t>
            </a:r>
            <a:r>
              <a:rPr lang="en-US" sz="2800" b="1">
                <a:solidFill>
                  <a:srgbClr val="C00000"/>
                </a:solidFill>
              </a:rPr>
              <a:t> draft </a:t>
            </a:r>
            <a:r>
              <a:rPr lang="en-US" sz="2800">
                <a:solidFill>
                  <a:srgbClr val="C00000"/>
                </a:solidFill>
              </a:rPr>
              <a:t>timely (you can always go back to your draft, it saves automatically</a:t>
            </a:r>
            <a:r>
              <a:rPr lang="en-US" sz="2400">
                <a:solidFill>
                  <a:srgbClr val="C00000"/>
                </a:solidFill>
              </a:rPr>
              <a:t>)</a:t>
            </a:r>
          </a:p>
          <a:p>
            <a:pPr>
              <a:buFontTx/>
              <a:buChar char="-"/>
            </a:pPr>
            <a:r>
              <a:rPr lang="en-US" sz="2800" b="1">
                <a:solidFill>
                  <a:srgbClr val="C00000"/>
                </a:solidFill>
              </a:rPr>
              <a:t>Get documentation (annexes to the application file) ready </a:t>
            </a:r>
            <a:r>
              <a:rPr lang="en-US" sz="2800">
                <a:solidFill>
                  <a:srgbClr val="C00000"/>
                </a:solidFill>
              </a:rPr>
              <a:t>on time; you cannot proceed to uploading application file before uploading the annexes)</a:t>
            </a:r>
          </a:p>
          <a:p>
            <a:pPr lvl="1">
              <a:buFontTx/>
              <a:buChar char="-"/>
            </a:pPr>
            <a:endParaRPr lang="en-US" sz="2400">
              <a:solidFill>
                <a:srgbClr val="C00000"/>
              </a:solidFill>
            </a:endParaRPr>
          </a:p>
          <a:p>
            <a:pPr lvl="1">
              <a:buFontTx/>
              <a:buChar char="-"/>
            </a:pPr>
            <a:endParaRPr lang="en-US" sz="2400" b="1">
              <a:solidFill>
                <a:srgbClr val="C00000"/>
              </a:solidFill>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7" name="Rectangle 6"/>
          <p:cNvSpPr/>
          <p:nvPr/>
        </p:nvSpPr>
        <p:spPr>
          <a:xfrm>
            <a:off x="8522919" y="0"/>
            <a:ext cx="3669081" cy="369332"/>
          </a:xfrm>
          <a:prstGeom prst="rect">
            <a:avLst/>
          </a:prstGeom>
        </p:spPr>
        <p:txBody>
          <a:bodyPr wrap="none">
            <a:spAutoFit/>
          </a:bodyPr>
          <a:lstStyle/>
          <a:p>
            <a:r>
              <a:rPr lang="en-US"/>
              <a:t>4. Application procedure / Next steps</a:t>
            </a:r>
          </a:p>
        </p:txBody>
      </p:sp>
    </p:spTree>
    <p:extLst>
      <p:ext uri="{BB962C8B-B14F-4D97-AF65-F5344CB8AC3E}">
        <p14:creationId xmlns:p14="http://schemas.microsoft.com/office/powerpoint/2010/main" val="1974211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581024"/>
            <a:ext cx="7408333" cy="1143000"/>
          </a:xfrm>
        </p:spPr>
        <p:txBody>
          <a:bodyPr vert="horz" lIns="91440" tIns="45720" rIns="91440" bIns="45720" rtlCol="0" anchor="t">
            <a:normAutofit/>
          </a:bodyPr>
          <a:lstStyle/>
          <a:p>
            <a:r>
              <a:rPr lang="fr-BE" sz="3600" b="1">
                <a:solidFill>
                  <a:srgbClr val="C00000"/>
                </a:solidFill>
                <a:latin typeface="+mj-lt"/>
              </a:rPr>
              <a:t>NEXT STEPS</a:t>
            </a:r>
            <a:endParaRPr lang="fr-BE" sz="3600" b="1">
              <a:solidFill>
                <a:srgbClr val="C00000"/>
              </a:solidFill>
              <a:latin typeface="+mj-lt"/>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graphicFrame>
        <p:nvGraphicFramePr>
          <p:cNvPr id="4" name="Table 3">
            <a:extLst>
              <a:ext uri="{FF2B5EF4-FFF2-40B4-BE49-F238E27FC236}">
                <a16:creationId xmlns:a16="http://schemas.microsoft.com/office/drawing/2014/main" id="{D6709E4A-F36A-C81C-FB9F-F6D78F9C25B7}"/>
              </a:ext>
            </a:extLst>
          </p:cNvPr>
          <p:cNvGraphicFramePr>
            <a:graphicFrameLocks noGrp="1"/>
          </p:cNvGraphicFramePr>
          <p:nvPr>
            <p:extLst>
              <p:ext uri="{D42A27DB-BD31-4B8C-83A1-F6EECF244321}">
                <p14:modId xmlns:p14="http://schemas.microsoft.com/office/powerpoint/2010/main" val="2340035627"/>
              </p:ext>
            </p:extLst>
          </p:nvPr>
        </p:nvGraphicFramePr>
        <p:xfrm>
          <a:off x="1229481" y="1626279"/>
          <a:ext cx="9830404" cy="4957400"/>
        </p:xfrm>
        <a:graphic>
          <a:graphicData uri="http://schemas.openxmlformats.org/drawingml/2006/table">
            <a:tbl>
              <a:tblPr/>
              <a:tblGrid>
                <a:gridCol w="5132691">
                  <a:extLst>
                    <a:ext uri="{9D8B030D-6E8A-4147-A177-3AD203B41FA5}">
                      <a16:colId xmlns:a16="http://schemas.microsoft.com/office/drawing/2014/main" val="4178010114"/>
                    </a:ext>
                  </a:extLst>
                </a:gridCol>
                <a:gridCol w="2383653">
                  <a:extLst>
                    <a:ext uri="{9D8B030D-6E8A-4147-A177-3AD203B41FA5}">
                      <a16:colId xmlns:a16="http://schemas.microsoft.com/office/drawing/2014/main" val="878287654"/>
                    </a:ext>
                  </a:extLst>
                </a:gridCol>
                <a:gridCol w="2314060">
                  <a:extLst>
                    <a:ext uri="{9D8B030D-6E8A-4147-A177-3AD203B41FA5}">
                      <a16:colId xmlns:a16="http://schemas.microsoft.com/office/drawing/2014/main" val="1014244215"/>
                    </a:ext>
                  </a:extLst>
                </a:gridCol>
              </a:tblGrid>
              <a:tr h="308518">
                <a:tc>
                  <a:txBody>
                    <a:bodyPr/>
                    <a:lstStyle/>
                    <a:p>
                      <a:pPr algn="l" rtl="0" fontAlgn="base"/>
                      <a:r>
                        <a:rPr lang="en-US" sz="1400" b="1" i="0">
                          <a:solidFill>
                            <a:srgbClr val="404040"/>
                          </a:solidFill>
                          <a:effectLst/>
                          <a:highlight>
                            <a:srgbClr val="FFFFFF"/>
                          </a:highlight>
                          <a:latin typeface="Calibri"/>
                          <a:ea typeface="Calibri" panose="020F0502020204030204" pitchFamily="34" charset="0"/>
                          <a:cs typeface="Calibri"/>
                        </a:rPr>
                        <a:t>Invitations to submit the proposals</a:t>
                      </a:r>
                      <a:r>
                        <a:rPr lang="en-US" sz="1400" b="0" i="0">
                          <a:solidFill>
                            <a:srgbClr val="404040"/>
                          </a:solidFill>
                          <a:effectLst/>
                          <a:highlight>
                            <a:srgbClr val="FFFFFF"/>
                          </a:highlight>
                          <a:latin typeface="Calibri"/>
                          <a:ea typeface="Calibri" panose="020F0502020204030204" pitchFamily="34" charset="0"/>
                          <a:cs typeface="Calibri"/>
                        </a:rPr>
                        <a:t> </a:t>
                      </a:r>
                      <a:endParaRPr lang="en-US" sz="3200" b="0" i="0">
                        <a:effectLst/>
                        <a:highlight>
                          <a:srgbClr val="FFFFFF"/>
                        </a:highligh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baseline="0">
                          <a:solidFill>
                            <a:srgbClr val="404040"/>
                          </a:solidFill>
                          <a:effectLst/>
                          <a:latin typeface="Calibri"/>
                          <a:ea typeface="Calibri" panose="020F0502020204030204" pitchFamily="34" charset="0"/>
                          <a:cs typeface="Calibri"/>
                        </a:rPr>
                        <a:t>November 8</a:t>
                      </a:r>
                      <a:r>
                        <a:rPr lang="en-GB" sz="1400" b="0" i="0" baseline="30000">
                          <a:solidFill>
                            <a:srgbClr val="404040"/>
                          </a:solidFill>
                          <a:effectLst/>
                          <a:latin typeface="Calibri"/>
                          <a:ea typeface="Calibri" panose="020F0502020204030204" pitchFamily="34" charset="0"/>
                          <a:cs typeface="Calibri"/>
                        </a:rPr>
                        <a:t>th</a:t>
                      </a:r>
                      <a:r>
                        <a:rPr lang="en-GB" sz="1400" b="0" i="0">
                          <a:solidFill>
                            <a:srgbClr val="404040"/>
                          </a:solidFill>
                          <a:effectLst/>
                          <a:latin typeface="Calibri"/>
                          <a:ea typeface="Calibri" panose="020F0502020204030204" pitchFamily="34" charset="0"/>
                          <a:cs typeface="Calibri"/>
                        </a:rPr>
                        <a:t>, 2024*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NA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42701698"/>
                  </a:ext>
                </a:extLst>
              </a:tr>
              <a:tr h="427321">
                <a:tc>
                  <a:txBody>
                    <a:bodyPr/>
                    <a:lstStyle/>
                    <a:p>
                      <a:pPr algn="l" rtl="0" fontAlgn="base"/>
                      <a:r>
                        <a:rPr lang="en-US" sz="1400" b="1" i="0">
                          <a:solidFill>
                            <a:srgbClr val="404040"/>
                          </a:solidFill>
                          <a:effectLst/>
                          <a:highlight>
                            <a:srgbClr val="FFFFFF"/>
                          </a:highlight>
                          <a:latin typeface="Calibri"/>
                          <a:ea typeface="Calibri" panose="020F0502020204030204" pitchFamily="34" charset="0"/>
                          <a:cs typeface="Calibri"/>
                        </a:rPr>
                        <a:t>Deadline for clarification requests to the contracting authority</a:t>
                      </a:r>
                      <a:r>
                        <a:rPr lang="en-US" sz="1400" b="0" i="0">
                          <a:solidFill>
                            <a:srgbClr val="404040"/>
                          </a:solidFill>
                          <a:effectLst/>
                          <a:highlight>
                            <a:srgbClr val="FFFFFF"/>
                          </a:highlight>
                          <a:latin typeface="Calibri"/>
                          <a:ea typeface="Calibri" panose="020F0502020204030204" pitchFamily="34" charset="0"/>
                          <a:cs typeface="Calibri"/>
                        </a:rPr>
                        <a:t> </a:t>
                      </a:r>
                      <a:endParaRPr lang="en-US" sz="3200" b="0" i="0">
                        <a:effectLst/>
                        <a:highlight>
                          <a:srgbClr val="FFFFFF"/>
                        </a:highlight>
                        <a:latin typeface="Calibri"/>
                        <a:ea typeface="Calibri" panose="020F0502020204030204" pitchFamily="34" charset="0"/>
                        <a:cs typeface="Calibri"/>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November </a:t>
                      </a:r>
                      <a:r>
                        <a:rPr lang="en-GB" sz="1400" b="0" i="0" baseline="0">
                          <a:solidFill>
                            <a:srgbClr val="404040"/>
                          </a:solidFill>
                          <a:effectLst/>
                          <a:latin typeface="Calibri"/>
                          <a:ea typeface="Calibri" panose="020F0502020204030204" pitchFamily="34" charset="0"/>
                          <a:cs typeface="Calibri"/>
                        </a:rPr>
                        <a:t>18</a:t>
                      </a:r>
                      <a:r>
                        <a:rPr lang="en-GB" sz="1400" b="0" i="0" baseline="30000">
                          <a:solidFill>
                            <a:srgbClr val="404040"/>
                          </a:solidFill>
                          <a:effectLst/>
                          <a:latin typeface="Calibri"/>
                          <a:ea typeface="Calibri" panose="020F0502020204030204" pitchFamily="34" charset="0"/>
                          <a:cs typeface="Calibri"/>
                        </a:rPr>
                        <a:t>th</a:t>
                      </a:r>
                      <a:r>
                        <a:rPr lang="en-GB" sz="1400" b="0" i="0">
                          <a:solidFill>
                            <a:srgbClr val="404040"/>
                          </a:solidFill>
                          <a:effectLst/>
                          <a:latin typeface="Calibri"/>
                          <a:ea typeface="Calibri" panose="020F0502020204030204" pitchFamily="34" charset="0"/>
                          <a:cs typeface="Calibri"/>
                        </a:rPr>
                        <a:t>, 2024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5:00 pm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96847628"/>
                  </a:ext>
                </a:extLst>
              </a:tr>
              <a:tr h="517500">
                <a:tc>
                  <a:txBody>
                    <a:bodyPr/>
                    <a:lstStyle/>
                    <a:p>
                      <a:pPr algn="l" rtl="0" fontAlgn="base"/>
                      <a:r>
                        <a:rPr lang="en-US" sz="1400" b="1" i="0">
                          <a:solidFill>
                            <a:srgbClr val="404040"/>
                          </a:solidFill>
                          <a:effectLst/>
                          <a:highlight>
                            <a:srgbClr val="FFFFFF"/>
                          </a:highlight>
                          <a:latin typeface="Calibri"/>
                          <a:ea typeface="Calibri" panose="020F0502020204030204" pitchFamily="34" charset="0"/>
                          <a:cs typeface="Calibri"/>
                        </a:rPr>
                        <a:t>Response to clarification requests are given by the contracting authority</a:t>
                      </a:r>
                      <a:r>
                        <a:rPr lang="en-US" sz="1400" b="0" i="0">
                          <a:solidFill>
                            <a:srgbClr val="404040"/>
                          </a:solidFill>
                          <a:effectLst/>
                          <a:highlight>
                            <a:srgbClr val="FFFFFF"/>
                          </a:highlight>
                          <a:latin typeface="Calibri"/>
                          <a:ea typeface="Calibri" panose="020F0502020204030204" pitchFamily="34" charset="0"/>
                          <a:cs typeface="Calibri"/>
                        </a:rPr>
                        <a:t> </a:t>
                      </a:r>
                      <a:endParaRPr lang="en-US" sz="3200" b="0" i="0">
                        <a:effectLst/>
                        <a:highlight>
                          <a:srgbClr val="FFFFFF"/>
                        </a:highlight>
                        <a:latin typeface="Calibri"/>
                        <a:ea typeface="Calibri" panose="020F0502020204030204" pitchFamily="34" charset="0"/>
                        <a:cs typeface="Calibri"/>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November 28</a:t>
                      </a:r>
                      <a:r>
                        <a:rPr lang="en-GB" sz="1200" b="0" i="0" baseline="30000">
                          <a:solidFill>
                            <a:srgbClr val="404040"/>
                          </a:solidFill>
                          <a:effectLst/>
                          <a:latin typeface="Calibri"/>
                          <a:ea typeface="Calibri" panose="020F0502020204030204" pitchFamily="34" charset="0"/>
                          <a:cs typeface="Calibri"/>
                        </a:rPr>
                        <a:t>th</a:t>
                      </a:r>
                      <a:r>
                        <a:rPr lang="en-GB" sz="1400" b="0" i="0">
                          <a:solidFill>
                            <a:srgbClr val="404040"/>
                          </a:solidFill>
                          <a:effectLst/>
                          <a:latin typeface="Calibri"/>
                          <a:ea typeface="Calibri" panose="020F0502020204030204" pitchFamily="34" charset="0"/>
                          <a:cs typeface="Calibri"/>
                        </a:rPr>
                        <a:t>, 2024*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5:00 pm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68010852"/>
                  </a:ext>
                </a:extLst>
              </a:tr>
              <a:tr h="427321">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Deadline for the submission of the proposals</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December 9</a:t>
                      </a:r>
                      <a:r>
                        <a:rPr lang="en-GB" sz="1400" b="0" i="0" baseline="30000">
                          <a:solidFill>
                            <a:srgbClr val="404040"/>
                          </a:solidFill>
                          <a:effectLst/>
                          <a:latin typeface="Calibri"/>
                          <a:ea typeface="Calibri" panose="020F0502020204030204" pitchFamily="34" charset="0"/>
                          <a:cs typeface="Calibri"/>
                        </a:rPr>
                        <a:t>th</a:t>
                      </a:r>
                      <a:r>
                        <a:rPr lang="en-GB" sz="1400" b="0" i="0">
                          <a:solidFill>
                            <a:srgbClr val="404040"/>
                          </a:solidFill>
                          <a:effectLst/>
                          <a:latin typeface="Calibri"/>
                          <a:ea typeface="Calibri" panose="020F0502020204030204" pitchFamily="34" charset="0"/>
                          <a:cs typeface="Calibri"/>
                        </a:rPr>
                        <a:t>, 2024*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5:00 pm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80789130"/>
                  </a:ext>
                </a:extLst>
              </a:tr>
              <a:tr h="546123">
                <a:tc>
                  <a:txBody>
                    <a:bodyPr/>
                    <a:lstStyle/>
                    <a:p>
                      <a:pPr algn="l" rtl="0" fontAlgn="base"/>
                      <a:r>
                        <a:rPr lang="en-US" sz="1400" b="1" i="0">
                          <a:solidFill>
                            <a:srgbClr val="404040"/>
                          </a:solidFill>
                          <a:effectLst/>
                          <a:highlight>
                            <a:srgbClr val="FFFFFF"/>
                          </a:highlight>
                          <a:latin typeface="Calibri"/>
                          <a:ea typeface="Calibri" panose="020F0502020204030204" pitchFamily="34" charset="0"/>
                          <a:cs typeface="Calibri"/>
                        </a:rPr>
                        <a:t>Opening, administrative checks and evaluation of proposals</a:t>
                      </a:r>
                      <a:r>
                        <a:rPr lang="en-US" sz="1400" b="0" i="0">
                          <a:solidFill>
                            <a:srgbClr val="404040"/>
                          </a:solidFill>
                          <a:effectLst/>
                          <a:highlight>
                            <a:srgbClr val="FFFFFF"/>
                          </a:highlight>
                          <a:latin typeface="Calibri"/>
                          <a:ea typeface="Calibri" panose="020F0502020204030204" pitchFamily="34" charset="0"/>
                          <a:cs typeface="Calibri"/>
                        </a:rPr>
                        <a:t> </a:t>
                      </a:r>
                      <a:endParaRPr lang="en-US" sz="3200" b="0" i="0">
                        <a:effectLst/>
                        <a:highlight>
                          <a:srgbClr val="FFFFFF"/>
                        </a:highligh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US" sz="1400" b="0" i="0">
                          <a:solidFill>
                            <a:srgbClr val="404040"/>
                          </a:solidFill>
                          <a:effectLst/>
                          <a:latin typeface="Calibri"/>
                          <a:ea typeface="Calibri" panose="020F0502020204030204" pitchFamily="34" charset="0"/>
                          <a:cs typeface="Calibri"/>
                        </a:rPr>
                        <a:t>December 10</a:t>
                      </a:r>
                      <a:r>
                        <a:rPr lang="en-US" sz="1200" b="0" i="0" baseline="30000">
                          <a:solidFill>
                            <a:srgbClr val="404040"/>
                          </a:solidFill>
                          <a:effectLst/>
                          <a:latin typeface="Calibri"/>
                          <a:ea typeface="Calibri" panose="020F0502020204030204" pitchFamily="34" charset="0"/>
                          <a:cs typeface="Calibri"/>
                        </a:rPr>
                        <a:t>th</a:t>
                      </a:r>
                      <a:r>
                        <a:rPr lang="en-US" sz="1400" b="0" i="0">
                          <a:solidFill>
                            <a:srgbClr val="404040"/>
                          </a:solidFill>
                          <a:effectLst/>
                          <a:latin typeface="Calibri"/>
                          <a:ea typeface="Calibri" panose="020F0502020204030204" pitchFamily="34" charset="0"/>
                          <a:cs typeface="Calibri"/>
                        </a:rPr>
                        <a:t> – January 17</a:t>
                      </a:r>
                      <a:r>
                        <a:rPr lang="en-US" sz="1200" b="0" i="0" baseline="30000">
                          <a:solidFill>
                            <a:srgbClr val="404040"/>
                          </a:solidFill>
                          <a:effectLst/>
                          <a:latin typeface="Calibri"/>
                          <a:ea typeface="Calibri" panose="020F0502020204030204" pitchFamily="34" charset="0"/>
                          <a:cs typeface="Calibri"/>
                        </a:rPr>
                        <a:t>th</a:t>
                      </a:r>
                      <a:r>
                        <a:rPr lang="en-US" sz="1400" b="0" i="0">
                          <a:solidFill>
                            <a:srgbClr val="404040"/>
                          </a:solidFill>
                          <a:effectLst/>
                          <a:latin typeface="Calibri"/>
                          <a:ea typeface="Calibri" panose="020F0502020204030204" pitchFamily="34" charset="0"/>
                          <a:cs typeface="Calibri"/>
                        </a:rPr>
                        <a:t>, 2025* </a:t>
                      </a:r>
                      <a:endParaRPr lang="en-US" sz="3200" b="0" i="0">
                        <a:effectLst/>
                        <a:latin typeface="Calibri"/>
                        <a:ea typeface="Calibri" panose="020F0502020204030204" pitchFamily="34" charset="0"/>
                        <a:cs typeface="Calibri"/>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NA </a:t>
                      </a:r>
                      <a:endParaRPr lang="en-GB" sz="3200" b="0" i="0">
                        <a:effectLst/>
                        <a:latin typeface="Calibri"/>
                        <a:ea typeface="Calibri" panose="020F0502020204030204" pitchFamily="34" charset="0"/>
                        <a:cs typeface="Calibri"/>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08488527"/>
                  </a:ext>
                </a:extLst>
              </a:tr>
              <a:tr h="664927">
                <a:tc>
                  <a:txBody>
                    <a:bodyPr/>
                    <a:lstStyle/>
                    <a:p>
                      <a:pPr algn="l" rtl="0" fontAlgn="base"/>
                      <a:r>
                        <a:rPr lang="en-US" sz="1400" b="1" i="0">
                          <a:solidFill>
                            <a:srgbClr val="404040"/>
                          </a:solidFill>
                          <a:effectLst/>
                          <a:highlight>
                            <a:srgbClr val="FFFFFF"/>
                          </a:highlight>
                          <a:latin typeface="Calibri"/>
                          <a:ea typeface="Calibri" panose="020F0502020204030204" pitchFamily="34" charset="0"/>
                          <a:cs typeface="Calibri"/>
                        </a:rPr>
                        <a:t>Request certificates and supporting documents relating to the grounds for exclusion (see 2.1.1 (2))</a:t>
                      </a:r>
                      <a:r>
                        <a:rPr lang="en-US" sz="1400" b="0" i="0">
                          <a:solidFill>
                            <a:srgbClr val="404040"/>
                          </a:solidFill>
                          <a:effectLst/>
                          <a:highlight>
                            <a:srgbClr val="FFFFFF"/>
                          </a:highlight>
                          <a:latin typeface="Calibri"/>
                          <a:ea typeface="Calibri" panose="020F0502020204030204" pitchFamily="34" charset="0"/>
                          <a:cs typeface="Calibri"/>
                        </a:rPr>
                        <a:t> </a:t>
                      </a:r>
                      <a:endParaRPr lang="en-US" sz="3200" b="0" i="0">
                        <a:effectLst/>
                        <a:highlight>
                          <a:srgbClr val="FFFFFF"/>
                        </a:highligh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January 17</a:t>
                      </a:r>
                      <a:r>
                        <a:rPr lang="en-GB" sz="1200" b="0" i="0" baseline="30000">
                          <a:solidFill>
                            <a:srgbClr val="404040"/>
                          </a:solidFill>
                          <a:effectLst/>
                          <a:latin typeface="Calibri"/>
                          <a:ea typeface="Calibri" panose="020F0502020204030204" pitchFamily="34" charset="0"/>
                          <a:cs typeface="Calibri"/>
                        </a:rPr>
                        <a:t>th</a:t>
                      </a:r>
                      <a:r>
                        <a:rPr lang="en-GB" sz="1400" b="0" i="0">
                          <a:solidFill>
                            <a:srgbClr val="404040"/>
                          </a:solidFill>
                          <a:effectLst/>
                          <a:latin typeface="Calibri"/>
                          <a:ea typeface="Calibri" panose="020F0502020204030204" pitchFamily="34" charset="0"/>
                          <a:cs typeface="Calibri"/>
                        </a:rPr>
                        <a:t>, 2024*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5:00 pm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36184509"/>
                  </a:ext>
                </a:extLst>
              </a:tr>
              <a:tr h="546123">
                <a:tc>
                  <a:txBody>
                    <a:bodyPr/>
                    <a:lstStyle/>
                    <a:p>
                      <a:pPr algn="l" rtl="0" fontAlgn="base"/>
                      <a:r>
                        <a:rPr lang="en-US" sz="1400" b="1" i="0">
                          <a:solidFill>
                            <a:srgbClr val="404040"/>
                          </a:solidFill>
                          <a:effectLst/>
                          <a:highlight>
                            <a:srgbClr val="FFFFFF"/>
                          </a:highlight>
                          <a:latin typeface="Calibri"/>
                          <a:ea typeface="Calibri" panose="020F0502020204030204" pitchFamily="34" charset="0"/>
                          <a:cs typeface="Calibri"/>
                        </a:rPr>
                        <a:t>Onsite organizational analysis of the successful applicants after technical evaluation</a:t>
                      </a:r>
                      <a:r>
                        <a:rPr lang="en-US" sz="1400" b="0" i="0">
                          <a:solidFill>
                            <a:srgbClr val="404040"/>
                          </a:solidFill>
                          <a:effectLst/>
                          <a:highlight>
                            <a:srgbClr val="FFFFFF"/>
                          </a:highlight>
                          <a:latin typeface="Calibri"/>
                          <a:ea typeface="Calibri" panose="020F0502020204030204" pitchFamily="34" charset="0"/>
                          <a:cs typeface="Calibri"/>
                        </a:rPr>
                        <a:t> </a:t>
                      </a:r>
                      <a:endParaRPr lang="en-US" sz="3200" b="0" i="0">
                        <a:effectLst/>
                        <a:highlight>
                          <a:srgbClr val="FFFFFF"/>
                        </a:highligh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January 20</a:t>
                      </a:r>
                      <a:r>
                        <a:rPr lang="en-GB" sz="1200" b="0" i="0" baseline="30000">
                          <a:solidFill>
                            <a:srgbClr val="404040"/>
                          </a:solidFill>
                          <a:effectLst/>
                          <a:latin typeface="Calibri"/>
                          <a:ea typeface="Calibri" panose="020F0502020204030204" pitchFamily="34" charset="0"/>
                          <a:cs typeface="Calibri"/>
                        </a:rPr>
                        <a:t>th</a:t>
                      </a:r>
                      <a:r>
                        <a:rPr lang="en-GB" sz="1400" b="0" i="0">
                          <a:solidFill>
                            <a:srgbClr val="404040"/>
                          </a:solidFill>
                          <a:effectLst/>
                          <a:latin typeface="Calibri"/>
                          <a:ea typeface="Calibri" panose="020F0502020204030204" pitchFamily="34" charset="0"/>
                          <a:cs typeface="Calibri"/>
                        </a:rPr>
                        <a:t> – 31st, 2024*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NA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70291293"/>
                  </a:ext>
                </a:extLst>
              </a:tr>
              <a:tr h="546123">
                <a:tc>
                  <a:txBody>
                    <a:bodyPr/>
                    <a:lstStyle/>
                    <a:p>
                      <a:pPr algn="l" rtl="0" fontAlgn="base"/>
                      <a:r>
                        <a:rPr lang="en-US" sz="1400" b="1" i="0">
                          <a:solidFill>
                            <a:srgbClr val="404040"/>
                          </a:solidFill>
                          <a:effectLst/>
                          <a:highlight>
                            <a:srgbClr val="FFFFFF"/>
                          </a:highlight>
                          <a:latin typeface="Calibri"/>
                          <a:ea typeface="Calibri" panose="020F0502020204030204" pitchFamily="34" charset="0"/>
                          <a:cs typeface="Calibri"/>
                        </a:rPr>
                        <a:t>Receipt of certificates and supporting documents relating to the grounds for exclusion</a:t>
                      </a:r>
                      <a:r>
                        <a:rPr lang="en-US" sz="1400" b="0" i="0">
                          <a:solidFill>
                            <a:srgbClr val="404040"/>
                          </a:solidFill>
                          <a:effectLst/>
                          <a:highlight>
                            <a:srgbClr val="FFFFFF"/>
                          </a:highlight>
                          <a:latin typeface="Calibri"/>
                          <a:ea typeface="Calibri" panose="020F0502020204030204" pitchFamily="34" charset="0"/>
                          <a:cs typeface="Calibri"/>
                        </a:rPr>
                        <a:t> </a:t>
                      </a:r>
                      <a:endParaRPr lang="en-US" sz="3200" b="0" i="0">
                        <a:effectLst/>
                        <a:highlight>
                          <a:srgbClr val="FFFFFF"/>
                        </a:highligh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February 3rd, 2024*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5:00 pm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10966891"/>
                  </a:ext>
                </a:extLst>
              </a:tr>
              <a:tr h="546123">
                <a:tc>
                  <a:txBody>
                    <a:bodyPr/>
                    <a:lstStyle/>
                    <a:p>
                      <a:pPr algn="l" rtl="0" fontAlgn="base"/>
                      <a:r>
                        <a:rPr lang="en-US" sz="1400" b="1" i="0">
                          <a:solidFill>
                            <a:srgbClr val="404040"/>
                          </a:solidFill>
                          <a:effectLst/>
                          <a:highlight>
                            <a:srgbClr val="FFFFFF"/>
                          </a:highlight>
                          <a:latin typeface="Calibri"/>
                          <a:ea typeface="Calibri" panose="020F0502020204030204" pitchFamily="34" charset="0"/>
                          <a:cs typeface="Calibri"/>
                        </a:rPr>
                        <a:t>Notification of the award decision and transmission of signed grant agreement</a:t>
                      </a:r>
                      <a:r>
                        <a:rPr lang="en-US" sz="1400" b="0" i="0">
                          <a:solidFill>
                            <a:srgbClr val="404040"/>
                          </a:solidFill>
                          <a:effectLst/>
                          <a:highlight>
                            <a:srgbClr val="FFFFFF"/>
                          </a:highlight>
                          <a:latin typeface="Calibri"/>
                          <a:ea typeface="Calibri" panose="020F0502020204030204" pitchFamily="34" charset="0"/>
                          <a:cs typeface="Calibri"/>
                        </a:rPr>
                        <a:t> </a:t>
                      </a:r>
                      <a:endParaRPr lang="en-US" sz="3200" b="0" i="0">
                        <a:effectLst/>
                        <a:highlight>
                          <a:srgbClr val="FFFFFF"/>
                        </a:highligh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February 5</a:t>
                      </a:r>
                      <a:r>
                        <a:rPr lang="en-GB" sz="1200" b="0" i="0" baseline="30000">
                          <a:solidFill>
                            <a:srgbClr val="404040"/>
                          </a:solidFill>
                          <a:effectLst/>
                          <a:latin typeface="Calibri"/>
                          <a:ea typeface="Calibri" panose="020F0502020204030204" pitchFamily="34" charset="0"/>
                          <a:cs typeface="Calibri"/>
                        </a:rPr>
                        <a:t>th</a:t>
                      </a:r>
                      <a:r>
                        <a:rPr lang="en-GB" sz="1400" b="0" i="0">
                          <a:solidFill>
                            <a:srgbClr val="404040"/>
                          </a:solidFill>
                          <a:effectLst/>
                          <a:latin typeface="Calibri"/>
                          <a:ea typeface="Calibri" panose="020F0502020204030204" pitchFamily="34" charset="0"/>
                          <a:cs typeface="Calibri"/>
                        </a:rPr>
                        <a:t>, 2024*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33454349"/>
                  </a:ext>
                </a:extLst>
              </a:tr>
              <a:tr h="427321">
                <a:tc>
                  <a:txBody>
                    <a:bodyPr/>
                    <a:lstStyle/>
                    <a:p>
                      <a:pPr algn="l" rtl="0" fontAlgn="base"/>
                      <a:r>
                        <a:rPr lang="en-US" sz="1400" b="1" i="0">
                          <a:solidFill>
                            <a:srgbClr val="404040"/>
                          </a:solidFill>
                          <a:effectLst/>
                          <a:highlight>
                            <a:srgbClr val="FFFFFF"/>
                          </a:highlight>
                          <a:latin typeface="Calibri"/>
                          <a:ea typeface="Calibri" panose="020F0502020204030204" pitchFamily="34" charset="0"/>
                          <a:cs typeface="Calibri"/>
                        </a:rPr>
                        <a:t>Signature of the Agreement by contracting beneficiary</a:t>
                      </a:r>
                      <a:r>
                        <a:rPr lang="en-US" sz="1400" b="0" i="0">
                          <a:solidFill>
                            <a:srgbClr val="404040"/>
                          </a:solidFill>
                          <a:effectLst/>
                          <a:highlight>
                            <a:srgbClr val="FFFFFF"/>
                          </a:highlight>
                          <a:latin typeface="Calibri"/>
                          <a:ea typeface="Calibri" panose="020F0502020204030204" pitchFamily="34" charset="0"/>
                          <a:cs typeface="Calibri"/>
                        </a:rPr>
                        <a:t> </a:t>
                      </a:r>
                      <a:endParaRPr lang="en-US" sz="3200" b="0" i="0">
                        <a:effectLst/>
                        <a:highlight>
                          <a:srgbClr val="FFFFFF"/>
                        </a:highligh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a:ea typeface="Calibri" panose="020F0502020204030204" pitchFamily="34" charset="0"/>
                          <a:cs typeface="Calibri"/>
                        </a:rPr>
                        <a:t>February 7</a:t>
                      </a:r>
                      <a:r>
                        <a:rPr lang="en-GB" sz="1200" b="0" i="0" baseline="30000">
                          <a:solidFill>
                            <a:srgbClr val="404040"/>
                          </a:solidFill>
                          <a:effectLst/>
                          <a:latin typeface="Calibri"/>
                          <a:ea typeface="Calibri" panose="020F0502020204030204" pitchFamily="34" charset="0"/>
                          <a:cs typeface="Calibri"/>
                        </a:rPr>
                        <a:t>th</a:t>
                      </a:r>
                      <a:r>
                        <a:rPr lang="en-GB" sz="1400" b="0" i="0">
                          <a:solidFill>
                            <a:srgbClr val="404040"/>
                          </a:solidFill>
                          <a:effectLst/>
                          <a:latin typeface="Calibri"/>
                          <a:ea typeface="Calibri" panose="020F0502020204030204" pitchFamily="34" charset="0"/>
                          <a:cs typeface="Calibri"/>
                        </a:rPr>
                        <a:t>, 2024* </a:t>
                      </a:r>
                      <a:endParaRPr lang="en-GB" sz="3200" b="0" i="0">
                        <a:effectLst/>
                        <a:latin typeface="Calibri"/>
                        <a:ea typeface="Calibri" panose="020F0502020204030204" pitchFamily="34" charset="0"/>
                        <a:cs typeface="Calibri"/>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43442991"/>
                  </a:ext>
                </a:extLst>
              </a:tr>
            </a:tbl>
          </a:graphicData>
        </a:graphic>
      </p:graphicFrame>
      <p:sp>
        <p:nvSpPr>
          <p:cNvPr id="7" name="Rectangle 6"/>
          <p:cNvSpPr/>
          <p:nvPr/>
        </p:nvSpPr>
        <p:spPr>
          <a:xfrm>
            <a:off x="8522919" y="0"/>
            <a:ext cx="3669081" cy="369332"/>
          </a:xfrm>
          <a:prstGeom prst="rect">
            <a:avLst/>
          </a:prstGeom>
        </p:spPr>
        <p:txBody>
          <a:bodyPr wrap="none">
            <a:spAutoFit/>
          </a:bodyPr>
          <a:lstStyle/>
          <a:p>
            <a:r>
              <a:rPr lang="en-US"/>
              <a:t>4. Application procedure / Next steps</a:t>
            </a:r>
          </a:p>
        </p:txBody>
      </p:sp>
    </p:spTree>
    <p:extLst>
      <p:ext uri="{BB962C8B-B14F-4D97-AF65-F5344CB8AC3E}">
        <p14:creationId xmlns:p14="http://schemas.microsoft.com/office/powerpoint/2010/main" val="636319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FE04A1-2629-4259-1CFA-0FD23DD80746}"/>
              </a:ext>
            </a:extLst>
          </p:cNvPr>
          <p:cNvPicPr>
            <a:picLocks noChangeAspect="1"/>
          </p:cNvPicPr>
          <p:nvPr/>
        </p:nvPicPr>
        <p:blipFill>
          <a:blip r:embed="rId2"/>
          <a:stretch>
            <a:fillRect/>
          </a:stretch>
        </p:blipFill>
        <p:spPr>
          <a:xfrm>
            <a:off x="2709817" y="1903527"/>
            <a:ext cx="6319520" cy="4739641"/>
          </a:xfrm>
          <a:prstGeom prst="rect">
            <a:avLst/>
          </a:prstGeom>
        </p:spPr>
      </p:pic>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9095121" cy="1325563"/>
          </a:xfrm>
        </p:spPr>
        <p:txBody>
          <a:bodyPr/>
          <a:lstStyle/>
          <a:p>
            <a:r>
              <a:rPr lang="en-US">
                <a:solidFill>
                  <a:srgbClr val="C00000"/>
                </a:solidFill>
              </a:rPr>
              <a:t>4. Application procedure / Next steps</a:t>
            </a:r>
            <a:endParaRPr lang="en-UG">
              <a:solidFill>
                <a:srgbClr val="C00000"/>
              </a:solidFill>
            </a:endParaRPr>
          </a:p>
        </p:txBody>
      </p:sp>
    </p:spTree>
    <p:extLst>
      <p:ext uri="{BB962C8B-B14F-4D97-AF65-F5344CB8AC3E}">
        <p14:creationId xmlns:p14="http://schemas.microsoft.com/office/powerpoint/2010/main" val="376312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96261"/>
            <a:ext cx="9906743" cy="1325563"/>
          </a:xfrm>
        </p:spPr>
        <p:txBody>
          <a:bodyPr>
            <a:normAutofit/>
          </a:bodyPr>
          <a:lstStyle/>
          <a:p>
            <a:r>
              <a:rPr lang="fr-BE" b="1" err="1">
                <a:solidFill>
                  <a:srgbClr val="C00000"/>
                </a:solidFill>
                <a:latin typeface="+mj-lt"/>
              </a:rPr>
              <a:t>Result</a:t>
            </a:r>
            <a:r>
              <a:rPr lang="fr-BE" b="1">
                <a:solidFill>
                  <a:srgbClr val="C00000"/>
                </a:solidFill>
                <a:latin typeface="+mj-lt"/>
              </a:rPr>
              <a:t> 4 - </a:t>
            </a:r>
            <a:r>
              <a:rPr lang="fr-BE" b="1" err="1">
                <a:solidFill>
                  <a:srgbClr val="C00000"/>
                </a:solidFill>
                <a:latin typeface="+mj-lt"/>
              </a:rPr>
              <a:t>Entrepreneurship</a:t>
            </a:r>
            <a:r>
              <a:rPr lang="fr-BE" b="1">
                <a:solidFill>
                  <a:srgbClr val="C00000"/>
                </a:solidFill>
                <a:latin typeface="+mj-lt"/>
              </a:rPr>
              <a:t> promotion</a:t>
            </a:r>
            <a:endParaRPr lang="en-US" b="1">
              <a:solidFill>
                <a:srgbClr val="C00000"/>
              </a:solidFill>
              <a:latin typeface="+mj-lt"/>
            </a:endParaRP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marL="0" indent="0">
              <a:buNone/>
            </a:pPr>
            <a:r>
              <a:rPr lang="en-US" u="sng"/>
              <a:t>Target groups</a:t>
            </a:r>
          </a:p>
          <a:p>
            <a:pPr marL="514350" indent="-514350">
              <a:buFont typeface="+mj-lt"/>
              <a:buAutoNum type="arabicParenR"/>
            </a:pPr>
            <a:r>
              <a:rPr lang="en-US"/>
              <a:t>Un(der)employed, </a:t>
            </a:r>
            <a:r>
              <a:rPr lang="en-US" b="1" u="sng"/>
              <a:t>skilled</a:t>
            </a:r>
            <a:r>
              <a:rPr lang="en-US"/>
              <a:t> youth </a:t>
            </a:r>
          </a:p>
          <a:p>
            <a:pPr marL="0" indent="0">
              <a:buNone/>
            </a:pPr>
            <a:r>
              <a:rPr lang="en-US">
                <a:sym typeface="Wingdings" panose="05000000000000000000" pitchFamily="2" charset="2"/>
              </a:rPr>
              <a:t>	 start a sustainable business</a:t>
            </a:r>
          </a:p>
          <a:p>
            <a:pPr marL="514350" indent="-514350">
              <a:buFont typeface="+mj-lt"/>
              <a:buAutoNum type="arabicParenR"/>
            </a:pPr>
            <a:endParaRPr lang="en-US">
              <a:sym typeface="Wingdings" panose="05000000000000000000" pitchFamily="2" charset="2"/>
            </a:endParaRPr>
          </a:p>
          <a:p>
            <a:pPr marL="0" indent="0">
              <a:buNone/>
            </a:pPr>
            <a:r>
              <a:rPr lang="en-US">
                <a:solidFill>
                  <a:srgbClr val="C00000"/>
                </a:solidFill>
                <a:sym typeface="Wingdings" panose="05000000000000000000" pitchFamily="2" charset="2"/>
              </a:rPr>
              <a:t>2)   </a:t>
            </a:r>
            <a:r>
              <a:rPr lang="en-US">
                <a:sym typeface="Wingdings" panose="05000000000000000000" pitchFamily="2" charset="2"/>
              </a:rPr>
              <a:t>Youth/youth group </a:t>
            </a:r>
            <a:r>
              <a:rPr lang="en-US" b="1" u="sng">
                <a:sym typeface="Wingdings" panose="05000000000000000000" pitchFamily="2" charset="2"/>
              </a:rPr>
              <a:t>business owners </a:t>
            </a:r>
          </a:p>
          <a:p>
            <a:pPr marL="0" indent="0">
              <a:buNone/>
            </a:pPr>
            <a:r>
              <a:rPr lang="en-US" b="1">
                <a:sym typeface="Wingdings" panose="05000000000000000000" pitchFamily="2" charset="2"/>
              </a:rPr>
              <a:t>	 </a:t>
            </a:r>
            <a:r>
              <a:rPr lang="en-US">
                <a:sym typeface="Wingdings" panose="05000000000000000000" pitchFamily="2" charset="2"/>
              </a:rPr>
              <a:t>Operate a sustainable business</a:t>
            </a:r>
          </a:p>
          <a:p>
            <a:pPr marL="0" indent="0">
              <a:buNone/>
            </a:pPr>
            <a:endParaRPr lang="en-US">
              <a:sym typeface="Wingdings" panose="05000000000000000000" pitchFamily="2" charset="2"/>
            </a:endParaRPr>
          </a:p>
          <a:p>
            <a:pPr marL="0" indent="0">
              <a:buNone/>
            </a:pPr>
            <a:r>
              <a:rPr lang="en-US" b="1">
                <a:sym typeface="Wingdings" panose="05000000000000000000" pitchFamily="2" charset="2"/>
              </a:rPr>
              <a:t>Vulnerable youth</a:t>
            </a:r>
          </a:p>
          <a:p>
            <a:pPr marL="0" indent="0">
              <a:buNone/>
            </a:pPr>
            <a:r>
              <a:rPr lang="en-US" b="1">
                <a:sym typeface="Wingdings" panose="05000000000000000000" pitchFamily="2" charset="2"/>
              </a:rPr>
              <a:t>	</a:t>
            </a:r>
            <a:r>
              <a:rPr lang="en-US" b="1">
                <a:solidFill>
                  <a:srgbClr val="C00000"/>
                </a:solidFill>
                <a:sym typeface="Wingdings" panose="05000000000000000000" pitchFamily="2" charset="2"/>
              </a:rPr>
              <a:t>BUT </a:t>
            </a:r>
            <a:r>
              <a:rPr lang="en-US">
                <a:sym typeface="Wingdings" panose="05000000000000000000" pitchFamily="2" charset="2"/>
              </a:rPr>
              <a:t>w/min required skills &amp; capacity</a:t>
            </a:r>
          </a:p>
          <a:p>
            <a:pPr marL="0" indent="0">
              <a:buNone/>
            </a:pPr>
            <a:r>
              <a:rPr lang="en-US" b="1">
                <a:sym typeface="Wingdings" panose="05000000000000000000" pitchFamily="2" charset="2"/>
              </a:rPr>
              <a:t>	</a:t>
            </a:r>
            <a:r>
              <a:rPr lang="en-US" b="1">
                <a:solidFill>
                  <a:srgbClr val="C00000"/>
                </a:solidFill>
                <a:sym typeface="Wingdings" panose="05000000000000000000" pitchFamily="2" charset="2"/>
              </a:rPr>
              <a:t>NOT</a:t>
            </a:r>
            <a:r>
              <a:rPr lang="en-US" b="1">
                <a:sym typeface="Wingdings" panose="05000000000000000000" pitchFamily="2" charset="2"/>
              </a:rPr>
              <a:t> non-skilled youth in need of initial TVET</a:t>
            </a:r>
          </a:p>
          <a:p>
            <a:pPr marL="0" indent="0">
              <a:buNone/>
            </a:pPr>
            <a:endParaRPr lang="en-US" sz="3600">
              <a:sym typeface="Wingdings" panose="05000000000000000000" pitchFamily="2" charset="2"/>
            </a:endParaRPr>
          </a:p>
        </p:txBody>
      </p:sp>
      <p:sp>
        <p:nvSpPr>
          <p:cNvPr id="4" name="Rectangle 3"/>
          <p:cNvSpPr/>
          <p:nvPr/>
        </p:nvSpPr>
        <p:spPr>
          <a:xfrm>
            <a:off x="7555133" y="-2705"/>
            <a:ext cx="4641079" cy="369332"/>
          </a:xfrm>
          <a:prstGeom prst="rect">
            <a:avLst/>
          </a:prstGeom>
        </p:spPr>
        <p:txBody>
          <a:bodyPr wrap="none">
            <a:spAutoFit/>
          </a:bodyPr>
          <a:lstStyle/>
          <a:p>
            <a:r>
              <a:rPr lang="en-US"/>
              <a:t>1. Introduction &amp; objectives - RECAP of the CfPs</a:t>
            </a:r>
          </a:p>
        </p:txBody>
      </p:sp>
    </p:spTree>
    <p:extLst>
      <p:ext uri="{BB962C8B-B14F-4D97-AF65-F5344CB8AC3E}">
        <p14:creationId xmlns:p14="http://schemas.microsoft.com/office/powerpoint/2010/main" val="4006744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D53A-DACF-1A66-BA22-B5ED8B067F48}"/>
              </a:ext>
            </a:extLst>
          </p:cNvPr>
          <p:cNvSpPr>
            <a:spLocks noGrp="1"/>
          </p:cNvSpPr>
          <p:nvPr>
            <p:ph type="title"/>
          </p:nvPr>
        </p:nvSpPr>
        <p:spPr/>
        <p:txBody>
          <a:bodyPr/>
          <a:lstStyle/>
          <a:p>
            <a:r>
              <a:rPr lang="en-US">
                <a:solidFill>
                  <a:srgbClr val="C00000"/>
                </a:solidFill>
              </a:rPr>
              <a:t>CN (stage 1) selection process</a:t>
            </a:r>
            <a:endParaRPr lang="en-UG">
              <a:solidFill>
                <a:srgbClr val="C00000"/>
              </a:solidFill>
            </a:endParaRPr>
          </a:p>
        </p:txBody>
      </p:sp>
      <p:sp>
        <p:nvSpPr>
          <p:cNvPr id="3" name="Content Placeholder 2">
            <a:extLst>
              <a:ext uri="{FF2B5EF4-FFF2-40B4-BE49-F238E27FC236}">
                <a16:creationId xmlns:a16="http://schemas.microsoft.com/office/drawing/2014/main" id="{D4F5243E-CD4B-9A29-6BC6-663D94FBA0F2}"/>
              </a:ext>
            </a:extLst>
          </p:cNvPr>
          <p:cNvSpPr>
            <a:spLocks noGrp="1"/>
          </p:cNvSpPr>
          <p:nvPr>
            <p:ph idx="1"/>
          </p:nvPr>
        </p:nvSpPr>
        <p:spPr>
          <a:xfrm>
            <a:off x="1799302" y="1888557"/>
            <a:ext cx="8637789" cy="4351338"/>
          </a:xfrm>
        </p:spPr>
        <p:txBody>
          <a:bodyPr vert="horz" lIns="91440" tIns="45720" rIns="91440" bIns="45720" rtlCol="0" anchor="t">
            <a:normAutofit/>
          </a:bodyPr>
          <a:lstStyle/>
          <a:p>
            <a:pPr marL="267970" indent="-267970"/>
            <a:r>
              <a:rPr lang="en-GB"/>
              <a:t>65 </a:t>
            </a:r>
            <a:r>
              <a:rPr lang="en-US"/>
              <a:t>concepts were received </a:t>
            </a:r>
            <a:endParaRPr lang="nl-NL"/>
          </a:p>
          <a:p>
            <a:pPr marL="267970" indent="-267970"/>
            <a:r>
              <a:rPr lang="en-US"/>
              <a:t>21 applications failed at admissibility, while 44 proceeded to technical evaluation.</a:t>
            </a:r>
            <a:endParaRPr lang="en-US">
              <a:cs typeface="Calibri"/>
            </a:endParaRPr>
          </a:p>
          <a:p>
            <a:pPr marL="267970" indent="-267970"/>
            <a:r>
              <a:rPr lang="en-US"/>
              <a:t>7 shortlisted concept notes invited for 2</a:t>
            </a:r>
            <a:r>
              <a:rPr lang="en-US" baseline="30000"/>
              <a:t>nd</a:t>
            </a:r>
            <a:r>
              <a:rPr lang="en-US"/>
              <a:t> stage (absorbing 300% of total call volume; 4 for lot 1, 3 for lot 2)</a:t>
            </a:r>
            <a:endParaRPr lang="en-US">
              <a:cs typeface="Calibri"/>
            </a:endParaRPr>
          </a:p>
          <a:p>
            <a:pPr marL="267970" indent="-267970"/>
            <a:r>
              <a:rPr lang="en-US" b="1"/>
              <a:t>Deadline submission proposals = 9/12 at 5PM</a:t>
            </a:r>
            <a:endParaRPr lang="en-US" b="1">
              <a:cs typeface="Calibri"/>
            </a:endParaRPr>
          </a:p>
          <a:p>
            <a:pPr marL="267970" indent="-267970"/>
            <a:endParaRPr lang="en-UG">
              <a:cs typeface="Calibri" panose="020F0502020204030204"/>
            </a:endParaRPr>
          </a:p>
        </p:txBody>
      </p:sp>
      <p:sp>
        <p:nvSpPr>
          <p:cNvPr id="4" name="Rectangle 3"/>
          <p:cNvSpPr/>
          <p:nvPr/>
        </p:nvSpPr>
        <p:spPr>
          <a:xfrm>
            <a:off x="7832793" y="4036"/>
            <a:ext cx="4359207" cy="369332"/>
          </a:xfrm>
          <a:prstGeom prst="rect">
            <a:avLst/>
          </a:prstGeom>
        </p:spPr>
        <p:txBody>
          <a:bodyPr wrap="none">
            <a:spAutoFit/>
          </a:bodyPr>
          <a:lstStyle/>
          <a:p>
            <a:r>
              <a:rPr lang="en-US"/>
              <a:t>2. Concept note selection process summary</a:t>
            </a:r>
          </a:p>
        </p:txBody>
      </p:sp>
    </p:spTree>
    <p:extLst>
      <p:ext uri="{BB962C8B-B14F-4D97-AF65-F5344CB8AC3E}">
        <p14:creationId xmlns:p14="http://schemas.microsoft.com/office/powerpoint/2010/main" val="290876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3B74-0980-1C94-5CD0-D90BA2BB7E04}"/>
              </a:ext>
            </a:extLst>
          </p:cNvPr>
          <p:cNvSpPr>
            <a:spLocks noGrp="1"/>
          </p:cNvSpPr>
          <p:nvPr>
            <p:ph type="title"/>
          </p:nvPr>
        </p:nvSpPr>
        <p:spPr>
          <a:xfrm>
            <a:off x="1799302" y="345461"/>
            <a:ext cx="9224298" cy="1325563"/>
          </a:xfrm>
        </p:spPr>
        <p:txBody>
          <a:bodyPr/>
          <a:lstStyle/>
          <a:p>
            <a:r>
              <a:rPr lang="en-US">
                <a:solidFill>
                  <a:srgbClr val="C00000"/>
                </a:solidFill>
              </a:rPr>
              <a:t>Evaluation - Concept note vs Proposals</a:t>
            </a:r>
            <a:endParaRPr lang="en-UG">
              <a:solidFill>
                <a:srgbClr val="C00000"/>
              </a:solidFill>
            </a:endParaRPr>
          </a:p>
        </p:txBody>
      </p:sp>
      <p:sp>
        <p:nvSpPr>
          <p:cNvPr id="3" name="Content Placeholder 2">
            <a:extLst>
              <a:ext uri="{FF2B5EF4-FFF2-40B4-BE49-F238E27FC236}">
                <a16:creationId xmlns:a16="http://schemas.microsoft.com/office/drawing/2014/main" id="{CE95FC63-E63B-5470-E4FF-91F35574924B}"/>
              </a:ext>
            </a:extLst>
          </p:cNvPr>
          <p:cNvSpPr>
            <a:spLocks noGrp="1"/>
          </p:cNvSpPr>
          <p:nvPr>
            <p:ph idx="1"/>
          </p:nvPr>
        </p:nvSpPr>
        <p:spPr/>
        <p:txBody>
          <a:bodyPr vert="horz" lIns="91440" tIns="45720" rIns="91440" bIns="45720" rtlCol="0" anchor="t">
            <a:normAutofit/>
          </a:bodyPr>
          <a:lstStyle/>
          <a:p>
            <a:pPr marL="267970" indent="-267970" algn="just"/>
            <a:r>
              <a:rPr lang="en-US" b="1"/>
              <a:t>Focus CN </a:t>
            </a:r>
            <a:r>
              <a:rPr lang="en-US" b="1">
                <a:sym typeface="Wingdings" panose="05000000000000000000" pitchFamily="2" charset="2"/>
              </a:rPr>
              <a:t> </a:t>
            </a:r>
            <a:r>
              <a:rPr lang="en-US" b="1"/>
              <a:t>RELEVANCE </a:t>
            </a:r>
            <a:r>
              <a:rPr lang="en-US"/>
              <a:t>of proposed action </a:t>
            </a:r>
            <a:endParaRPr lang="nl-NL"/>
          </a:p>
          <a:p>
            <a:pPr marL="0" indent="0" algn="just">
              <a:buNone/>
            </a:pPr>
            <a:endParaRPr lang="en-US"/>
          </a:p>
          <a:p>
            <a:pPr marL="267970" indent="-267970" algn="just"/>
            <a:r>
              <a:rPr lang="en-US" b="1"/>
              <a:t>Focus Proposals </a:t>
            </a:r>
            <a:endParaRPr lang="en-US" b="1">
              <a:cs typeface="Calibri" panose="020F0502020204030204"/>
            </a:endParaRPr>
          </a:p>
          <a:p>
            <a:pPr lvl="1">
              <a:buFont typeface="Wingdings" panose="05000000000000000000" pitchFamily="2" charset="2"/>
              <a:buChar char="à"/>
            </a:pPr>
            <a:r>
              <a:rPr lang="en-US" sz="2800" b="1"/>
              <a:t>RELEVANCE </a:t>
            </a:r>
            <a:r>
              <a:rPr lang="en-US" sz="2800"/>
              <a:t>of proposed </a:t>
            </a:r>
            <a:r>
              <a:rPr lang="en-US" sz="2800" b="1">
                <a:solidFill>
                  <a:srgbClr val="C00000"/>
                </a:solidFill>
              </a:rPr>
              <a:t>methodology/strategic approaches</a:t>
            </a:r>
            <a:endParaRPr lang="en-US" sz="2800" b="1">
              <a:solidFill>
                <a:srgbClr val="C00000"/>
              </a:solidFill>
              <a:cs typeface="Calibri" panose="020F0502020204030204"/>
            </a:endParaRPr>
          </a:p>
          <a:p>
            <a:pPr lvl="1" algn="just">
              <a:buFont typeface="Wingdings" panose="05000000000000000000" pitchFamily="2" charset="2"/>
              <a:buChar char="à"/>
            </a:pPr>
            <a:r>
              <a:rPr lang="en-US" sz="2800" b="1"/>
              <a:t>EFFECTIVENESS &amp; FEASIBILITY</a:t>
            </a:r>
          </a:p>
          <a:p>
            <a:pPr lvl="1" algn="just">
              <a:buFont typeface="Wingdings" panose="05000000000000000000" pitchFamily="2" charset="2"/>
              <a:buChar char="à"/>
            </a:pPr>
            <a:r>
              <a:rPr lang="en-US" sz="2800" b="1"/>
              <a:t>CAPACITY/EXPERIENCE</a:t>
            </a:r>
          </a:p>
        </p:txBody>
      </p:sp>
      <p:sp>
        <p:nvSpPr>
          <p:cNvPr id="4" name="Rectangle 3"/>
          <p:cNvSpPr/>
          <p:nvPr/>
        </p:nvSpPr>
        <p:spPr>
          <a:xfrm>
            <a:off x="7834530" y="-2707"/>
            <a:ext cx="4359207" cy="369332"/>
          </a:xfrm>
          <a:prstGeom prst="rect">
            <a:avLst/>
          </a:prstGeom>
        </p:spPr>
        <p:txBody>
          <a:bodyPr wrap="none">
            <a:spAutoFit/>
          </a:bodyPr>
          <a:lstStyle/>
          <a:p>
            <a:r>
              <a:rPr lang="en-US"/>
              <a:t>2. Concept note selection process summary</a:t>
            </a:r>
          </a:p>
        </p:txBody>
      </p:sp>
    </p:spTree>
    <p:extLst>
      <p:ext uri="{BB962C8B-B14F-4D97-AF65-F5344CB8AC3E}">
        <p14:creationId xmlns:p14="http://schemas.microsoft.com/office/powerpoint/2010/main" val="311600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3B74-0980-1C94-5CD0-D90BA2BB7E04}"/>
              </a:ext>
            </a:extLst>
          </p:cNvPr>
          <p:cNvSpPr>
            <a:spLocks noGrp="1"/>
          </p:cNvSpPr>
          <p:nvPr>
            <p:ph type="title"/>
          </p:nvPr>
        </p:nvSpPr>
        <p:spPr/>
        <p:txBody>
          <a:bodyPr/>
          <a:lstStyle/>
          <a:p>
            <a:r>
              <a:rPr lang="en-US">
                <a:solidFill>
                  <a:srgbClr val="C00000"/>
                </a:solidFill>
              </a:rPr>
              <a:t>Content - Concept note vs Proposals</a:t>
            </a:r>
            <a:endParaRPr lang="en-UG">
              <a:solidFill>
                <a:srgbClr val="C00000"/>
              </a:solidFill>
            </a:endParaRPr>
          </a:p>
        </p:txBody>
      </p:sp>
      <p:sp>
        <p:nvSpPr>
          <p:cNvPr id="3" name="Content Placeholder 2">
            <a:extLst>
              <a:ext uri="{FF2B5EF4-FFF2-40B4-BE49-F238E27FC236}">
                <a16:creationId xmlns:a16="http://schemas.microsoft.com/office/drawing/2014/main" id="{CE95FC63-E63B-5470-E4FF-91F35574924B}"/>
              </a:ext>
            </a:extLst>
          </p:cNvPr>
          <p:cNvSpPr>
            <a:spLocks noGrp="1"/>
          </p:cNvSpPr>
          <p:nvPr>
            <p:ph idx="1"/>
          </p:nvPr>
        </p:nvSpPr>
        <p:spPr/>
        <p:txBody>
          <a:bodyPr vert="horz" lIns="91440" tIns="45720" rIns="91440" bIns="45720" rtlCol="0" anchor="t">
            <a:normAutofit/>
          </a:bodyPr>
          <a:lstStyle/>
          <a:p>
            <a:pPr marL="267970" indent="-267970" algn="just"/>
            <a:r>
              <a:rPr lang="en-US" b="1"/>
              <a:t>No substantial changes to the initial CN </a:t>
            </a:r>
            <a:r>
              <a:rPr lang="en-US"/>
              <a:t>(e.g. changes to lot, districts, co-applicant)</a:t>
            </a:r>
            <a:endParaRPr lang="nl-NL"/>
          </a:p>
          <a:p>
            <a:pPr marL="267970" indent="-267970" algn="just"/>
            <a:endParaRPr lang="en-US" sz="2800">
              <a:cs typeface="Calibri" panose="020F0502020204030204"/>
            </a:endParaRPr>
          </a:p>
          <a:p>
            <a:pPr marL="267970" indent="-267970" algn="just"/>
            <a:r>
              <a:rPr lang="en-US" sz="2800"/>
              <a:t>Requeste</a:t>
            </a:r>
            <a:r>
              <a:rPr lang="en-US"/>
              <a:t>d contribution </a:t>
            </a:r>
            <a:r>
              <a:rPr lang="en-US" b="1"/>
              <a:t>cannot vary more than 20% from initial estimate </a:t>
            </a:r>
            <a:r>
              <a:rPr lang="en-US"/>
              <a:t>+ must remain between the min and max that can be requested (150,000 – 500,000 EUR for lot 1 and 150,000 – 350,000 EUR for lot 2)</a:t>
            </a:r>
            <a:endParaRPr lang="en-US">
              <a:cs typeface="Calibri"/>
            </a:endParaRPr>
          </a:p>
          <a:p>
            <a:pPr marL="0" indent="0" algn="just">
              <a:buNone/>
            </a:pPr>
            <a:endParaRPr lang="en-US" sz="2800"/>
          </a:p>
        </p:txBody>
      </p:sp>
      <p:sp>
        <p:nvSpPr>
          <p:cNvPr id="4" name="Rectangle 3"/>
          <p:cNvSpPr/>
          <p:nvPr/>
        </p:nvSpPr>
        <p:spPr>
          <a:xfrm>
            <a:off x="7826066" y="-2703"/>
            <a:ext cx="4359207" cy="369332"/>
          </a:xfrm>
          <a:prstGeom prst="rect">
            <a:avLst/>
          </a:prstGeom>
        </p:spPr>
        <p:txBody>
          <a:bodyPr wrap="none">
            <a:spAutoFit/>
          </a:bodyPr>
          <a:lstStyle/>
          <a:p>
            <a:r>
              <a:rPr lang="en-US"/>
              <a:t>2. Concept note selection process summary</a:t>
            </a:r>
          </a:p>
        </p:txBody>
      </p:sp>
    </p:spTree>
    <p:extLst>
      <p:ext uri="{BB962C8B-B14F-4D97-AF65-F5344CB8AC3E}">
        <p14:creationId xmlns:p14="http://schemas.microsoft.com/office/powerpoint/2010/main" val="399723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3B74-0980-1C94-5CD0-D90BA2BB7E04}"/>
              </a:ext>
            </a:extLst>
          </p:cNvPr>
          <p:cNvSpPr>
            <a:spLocks noGrp="1"/>
          </p:cNvSpPr>
          <p:nvPr>
            <p:ph type="title"/>
          </p:nvPr>
        </p:nvSpPr>
        <p:spPr/>
        <p:txBody>
          <a:bodyPr/>
          <a:lstStyle/>
          <a:p>
            <a:r>
              <a:rPr lang="en-US">
                <a:solidFill>
                  <a:srgbClr val="C00000"/>
                </a:solidFill>
              </a:rPr>
              <a:t>a) Annex A; part B proposal</a:t>
            </a:r>
            <a:endParaRPr lang="en-UG">
              <a:solidFill>
                <a:srgbClr val="C00000"/>
              </a:solidFill>
            </a:endParaRPr>
          </a:p>
        </p:txBody>
      </p:sp>
      <p:sp>
        <p:nvSpPr>
          <p:cNvPr id="3" name="Content Placeholder 2">
            <a:extLst>
              <a:ext uri="{FF2B5EF4-FFF2-40B4-BE49-F238E27FC236}">
                <a16:creationId xmlns:a16="http://schemas.microsoft.com/office/drawing/2014/main" id="{CE95FC63-E63B-5470-E4FF-91F35574924B}"/>
              </a:ext>
            </a:extLst>
          </p:cNvPr>
          <p:cNvSpPr>
            <a:spLocks noGrp="1"/>
          </p:cNvSpPr>
          <p:nvPr>
            <p:ph idx="1"/>
          </p:nvPr>
        </p:nvSpPr>
        <p:spPr>
          <a:xfrm>
            <a:off x="250796" y="1469279"/>
            <a:ext cx="11734800" cy="5665219"/>
          </a:xfrm>
        </p:spPr>
        <p:txBody>
          <a:bodyPr vert="horz" lIns="91440" tIns="45720" rIns="91440" bIns="45720" rtlCol="0" anchor="t">
            <a:normAutofit fontScale="92500" lnSpcReduction="10000"/>
          </a:bodyPr>
          <a:lstStyle/>
          <a:p>
            <a:pPr marL="267970" indent="-267970"/>
            <a:r>
              <a:rPr lang="en-US" b="1"/>
              <a:t>Detailed</a:t>
            </a:r>
            <a:r>
              <a:rPr lang="en-US"/>
              <a:t> description of the action &amp; methodology</a:t>
            </a:r>
            <a:endParaRPr lang="nl-NL"/>
          </a:p>
          <a:p>
            <a:pPr lvl="1"/>
            <a:r>
              <a:rPr lang="en-US"/>
              <a:t>6 sections </a:t>
            </a:r>
            <a:r>
              <a:rPr lang="en-US" sz="2000"/>
              <a:t>(description, strategic approach, </a:t>
            </a:r>
            <a:r>
              <a:rPr lang="en-US" sz="2000" u="sng"/>
              <a:t>methodology</a:t>
            </a:r>
            <a:r>
              <a:rPr lang="en-US" sz="2000"/>
              <a:t> (who/what/when/how), action plan, risks &amp; assumption, sustainability)</a:t>
            </a:r>
            <a:endParaRPr lang="en-US" sz="2000">
              <a:ea typeface="Calibri"/>
              <a:cs typeface="Calibri"/>
            </a:endParaRPr>
          </a:p>
          <a:p>
            <a:pPr lvl="1"/>
            <a:r>
              <a:rPr lang="en-US"/>
              <a:t>log frame </a:t>
            </a:r>
            <a:endParaRPr lang="en-US">
              <a:ea typeface="Calibri"/>
              <a:cs typeface="Calibri"/>
            </a:endParaRPr>
          </a:p>
          <a:p>
            <a:pPr lvl="1"/>
            <a:r>
              <a:rPr lang="en-US"/>
              <a:t>budget </a:t>
            </a:r>
            <a:endParaRPr lang="en-US">
              <a:ea typeface="Calibri"/>
              <a:cs typeface="Calibri"/>
            </a:endParaRPr>
          </a:p>
          <a:p>
            <a:pPr marL="267970" indent="-267970"/>
            <a:r>
              <a:rPr lang="en-US" b="1"/>
              <a:t>Administrative data and information</a:t>
            </a:r>
            <a:r>
              <a:rPr lang="en-US"/>
              <a:t> for lead and co-applicant(s)</a:t>
            </a:r>
            <a:endParaRPr lang="en-US">
              <a:ea typeface="Calibri"/>
              <a:cs typeface="Calibri"/>
            </a:endParaRPr>
          </a:p>
          <a:p>
            <a:pPr lvl="1"/>
            <a:r>
              <a:rPr lang="en-US"/>
              <a:t>The </a:t>
            </a:r>
            <a:r>
              <a:rPr lang="en-US" b="1"/>
              <a:t>lead applicant</a:t>
            </a:r>
            <a:r>
              <a:rPr lang="en-US"/>
              <a:t>’s experience for similar and other actions</a:t>
            </a:r>
            <a:endParaRPr lang="en-US">
              <a:ea typeface="Calibri"/>
              <a:cs typeface="Calibri"/>
            </a:endParaRPr>
          </a:p>
          <a:p>
            <a:pPr marL="1080770" lvl="2" indent="-166370"/>
            <a:r>
              <a:rPr lang="it-IT" err="1"/>
              <a:t>Capacity</a:t>
            </a:r>
            <a:r>
              <a:rPr lang="it-IT"/>
              <a:t> to </a:t>
            </a:r>
            <a:r>
              <a:rPr lang="it-IT" err="1"/>
              <a:t>manage</a:t>
            </a:r>
            <a:r>
              <a:rPr lang="it-IT"/>
              <a:t> and </a:t>
            </a:r>
            <a:r>
              <a:rPr lang="it-IT" err="1"/>
              <a:t>perform</a:t>
            </a:r>
            <a:r>
              <a:rPr lang="it-IT"/>
              <a:t> actions (</a:t>
            </a:r>
            <a:r>
              <a:rPr lang="it-IT" err="1"/>
              <a:t>experience</a:t>
            </a:r>
            <a:r>
              <a:rPr lang="it-IT"/>
              <a:t> in the </a:t>
            </a:r>
            <a:r>
              <a:rPr lang="it-IT" err="1"/>
              <a:t>sectors</a:t>
            </a:r>
            <a:r>
              <a:rPr lang="it-IT"/>
              <a:t>)</a:t>
            </a:r>
            <a:endParaRPr lang="it-IT">
              <a:ea typeface="Calibri"/>
              <a:cs typeface="Calibri"/>
            </a:endParaRPr>
          </a:p>
          <a:p>
            <a:pPr marL="1080770" lvl="2" indent="-166370"/>
            <a:r>
              <a:rPr lang="it-IT" err="1"/>
              <a:t>Resources</a:t>
            </a:r>
            <a:r>
              <a:rPr lang="it-IT"/>
              <a:t> (</a:t>
            </a:r>
            <a:r>
              <a:rPr lang="it-IT" err="1"/>
              <a:t>financial</a:t>
            </a:r>
            <a:r>
              <a:rPr lang="it-IT"/>
              <a:t> data, source of financing, </a:t>
            </a:r>
            <a:r>
              <a:rPr lang="it-IT" err="1"/>
              <a:t>number</a:t>
            </a:r>
            <a:r>
              <a:rPr lang="it-IT"/>
              <a:t> of people </a:t>
            </a:r>
            <a:r>
              <a:rPr lang="it-IT" err="1"/>
              <a:t>employed</a:t>
            </a:r>
            <a:r>
              <a:rPr lang="it-IT"/>
              <a:t>)</a:t>
            </a:r>
            <a:endParaRPr lang="en-US">
              <a:ea typeface="Calibri" panose="020F0502020204030204"/>
              <a:cs typeface="Calibri" panose="020F0502020204030204"/>
            </a:endParaRPr>
          </a:p>
          <a:p>
            <a:pPr lvl="1"/>
            <a:r>
              <a:rPr lang="en-US"/>
              <a:t>The </a:t>
            </a:r>
            <a:r>
              <a:rPr lang="en-US" b="1"/>
              <a:t>co-applicant(s)</a:t>
            </a:r>
            <a:r>
              <a:rPr lang="en-US"/>
              <a:t>’ experience for similar and other actions</a:t>
            </a:r>
            <a:endParaRPr lang="en-US">
              <a:ea typeface="Calibri"/>
              <a:cs typeface="Calibri"/>
            </a:endParaRPr>
          </a:p>
          <a:p>
            <a:pPr marL="1080770" lvl="2" indent="-166370"/>
            <a:r>
              <a:rPr lang="it-IT"/>
              <a:t>History of </a:t>
            </a:r>
            <a:r>
              <a:rPr lang="it-IT" err="1"/>
              <a:t>cooperation</a:t>
            </a:r>
            <a:r>
              <a:rPr lang="it-IT"/>
              <a:t> with lead </a:t>
            </a:r>
            <a:r>
              <a:rPr lang="it-IT" err="1"/>
              <a:t>applicant</a:t>
            </a:r>
            <a:endParaRPr lang="it-IT" err="1">
              <a:ea typeface="Calibri"/>
              <a:cs typeface="Calibri"/>
            </a:endParaRPr>
          </a:p>
          <a:p>
            <a:pPr marL="1080770" lvl="2" indent="-166370"/>
            <a:r>
              <a:rPr lang="it-IT" err="1"/>
              <a:t>Capacity</a:t>
            </a:r>
            <a:r>
              <a:rPr lang="it-IT"/>
              <a:t> to </a:t>
            </a:r>
            <a:r>
              <a:rPr lang="it-IT" err="1"/>
              <a:t>manage</a:t>
            </a:r>
            <a:r>
              <a:rPr lang="it-IT"/>
              <a:t> and </a:t>
            </a:r>
            <a:r>
              <a:rPr lang="it-IT" err="1"/>
              <a:t>implement</a:t>
            </a:r>
            <a:r>
              <a:rPr lang="it-IT"/>
              <a:t> actions (</a:t>
            </a:r>
            <a:r>
              <a:rPr lang="it-IT" err="1"/>
              <a:t>experience</a:t>
            </a:r>
            <a:r>
              <a:rPr lang="it-IT"/>
              <a:t> in the </a:t>
            </a:r>
            <a:r>
              <a:rPr lang="it-IT" err="1"/>
              <a:t>sectors</a:t>
            </a:r>
            <a:r>
              <a:rPr lang="it-IT"/>
              <a:t>)</a:t>
            </a:r>
            <a:endParaRPr lang="it-IT">
              <a:ea typeface="Calibri"/>
              <a:cs typeface="Calibri"/>
            </a:endParaRPr>
          </a:p>
          <a:p>
            <a:pPr lvl="1"/>
            <a:r>
              <a:rPr lang="it-IT"/>
              <a:t>The </a:t>
            </a:r>
            <a:r>
              <a:rPr lang="it-IT" b="1" err="1"/>
              <a:t>associates</a:t>
            </a:r>
            <a:r>
              <a:rPr lang="it-IT"/>
              <a:t> </a:t>
            </a:r>
            <a:r>
              <a:rPr lang="it-IT" sz="2100"/>
              <a:t>(</a:t>
            </a:r>
            <a:r>
              <a:rPr lang="it-IT" sz="2100" err="1"/>
              <a:t>if</a:t>
            </a:r>
            <a:r>
              <a:rPr lang="it-IT" sz="2100"/>
              <a:t> </a:t>
            </a:r>
            <a:r>
              <a:rPr lang="it-IT" sz="2100" err="1"/>
              <a:t>any</a:t>
            </a:r>
            <a:r>
              <a:rPr lang="it-IT" sz="2100"/>
              <a:t>) - </a:t>
            </a:r>
            <a:r>
              <a:rPr lang="it-IT" sz="2100" err="1"/>
              <a:t>participate</a:t>
            </a:r>
            <a:r>
              <a:rPr lang="it-IT" sz="2100"/>
              <a:t> </a:t>
            </a:r>
            <a:r>
              <a:rPr lang="it-IT" sz="2100" err="1"/>
              <a:t>actively</a:t>
            </a:r>
            <a:r>
              <a:rPr lang="it-IT" sz="2100"/>
              <a:t> in the action, </a:t>
            </a:r>
            <a:r>
              <a:rPr lang="it-IT" sz="2100" err="1"/>
              <a:t>but</a:t>
            </a:r>
            <a:r>
              <a:rPr lang="it-IT" sz="2100"/>
              <a:t> are </a:t>
            </a:r>
            <a:r>
              <a:rPr lang="it-IT" sz="2100" err="1"/>
              <a:t>not</a:t>
            </a:r>
            <a:r>
              <a:rPr lang="it-IT" sz="2100"/>
              <a:t> </a:t>
            </a:r>
            <a:r>
              <a:rPr lang="it-IT" sz="2100" err="1"/>
              <a:t>eligible</a:t>
            </a:r>
            <a:r>
              <a:rPr lang="it-IT" sz="2100"/>
              <a:t> for </a:t>
            </a:r>
            <a:r>
              <a:rPr lang="it-IT" sz="2100" err="1"/>
              <a:t>grants</a:t>
            </a:r>
            <a:r>
              <a:rPr lang="it-IT" sz="2100"/>
              <a:t> and </a:t>
            </a:r>
            <a:r>
              <a:rPr lang="it-IT" sz="2100" err="1"/>
              <a:t>only</a:t>
            </a:r>
            <a:r>
              <a:rPr lang="it-IT" sz="2100"/>
              <a:t> </a:t>
            </a:r>
            <a:r>
              <a:rPr lang="it-IT" sz="2100" err="1"/>
              <a:t>qualify</a:t>
            </a:r>
            <a:r>
              <a:rPr lang="it-IT" sz="2100"/>
              <a:t> to </a:t>
            </a:r>
            <a:r>
              <a:rPr lang="it-IT" sz="2100" err="1"/>
              <a:t>receive</a:t>
            </a:r>
            <a:r>
              <a:rPr lang="it-IT" sz="2100"/>
              <a:t> </a:t>
            </a:r>
            <a:r>
              <a:rPr lang="it-IT" sz="2100" err="1"/>
              <a:t>daily</a:t>
            </a:r>
            <a:r>
              <a:rPr lang="it-IT" sz="2100"/>
              <a:t> </a:t>
            </a:r>
            <a:r>
              <a:rPr lang="it-IT" sz="2100" err="1"/>
              <a:t>allowances</a:t>
            </a:r>
            <a:r>
              <a:rPr lang="it-IT" sz="2100"/>
              <a:t> and </a:t>
            </a:r>
            <a:r>
              <a:rPr lang="it-IT" sz="2100" err="1"/>
              <a:t>travelling</a:t>
            </a:r>
            <a:r>
              <a:rPr lang="it-IT" sz="2100"/>
              <a:t> </a:t>
            </a:r>
            <a:r>
              <a:rPr lang="it-IT" sz="2100" err="1"/>
              <a:t>expenses</a:t>
            </a:r>
            <a:r>
              <a:rPr lang="it-IT" sz="2100"/>
              <a:t>)</a:t>
            </a:r>
            <a:endParaRPr lang="en-US" sz="2100"/>
          </a:p>
          <a:p>
            <a:pPr marL="267970" indent="-267970"/>
            <a:r>
              <a:rPr lang="en-US" b="1"/>
              <a:t>Mandate</a:t>
            </a:r>
            <a:r>
              <a:rPr lang="en-US"/>
              <a:t> for </a:t>
            </a:r>
            <a:r>
              <a:rPr lang="en-US" u="sng"/>
              <a:t>each</a:t>
            </a:r>
            <a:r>
              <a:rPr lang="en-US"/>
              <a:t> co-applicant and associates </a:t>
            </a:r>
            <a:r>
              <a:rPr lang="en-US" b="1"/>
              <a:t>signed</a:t>
            </a:r>
            <a:endParaRPr lang="en-US" b="1">
              <a:ea typeface="Calibri"/>
              <a:cs typeface="Calibri"/>
            </a:endParaRPr>
          </a:p>
          <a:p>
            <a:pPr marL="267970" indent="-267970"/>
            <a:r>
              <a:rPr lang="en-US" b="1"/>
              <a:t>Declaration</a:t>
            </a:r>
            <a:r>
              <a:rPr lang="en-US"/>
              <a:t> for lead applicant </a:t>
            </a:r>
            <a:r>
              <a:rPr lang="en-US" b="1"/>
              <a:t>signed </a:t>
            </a:r>
            <a:endParaRPr lang="en-US" b="1">
              <a:ea typeface="Calibri"/>
              <a:cs typeface="Calibri"/>
            </a:endParaRPr>
          </a:p>
        </p:txBody>
      </p:sp>
      <p:sp>
        <p:nvSpPr>
          <p:cNvPr id="4" name="Rectangle 3"/>
          <p:cNvSpPr/>
          <p:nvPr/>
        </p:nvSpPr>
        <p:spPr>
          <a:xfrm>
            <a:off x="9164039" y="-2703"/>
            <a:ext cx="3018006" cy="646331"/>
          </a:xfrm>
          <a:prstGeom prst="rect">
            <a:avLst/>
          </a:prstGeom>
        </p:spPr>
        <p:txBody>
          <a:bodyPr wrap="none">
            <a:spAutoFit/>
          </a:bodyPr>
          <a:lstStyle/>
          <a:p>
            <a:r>
              <a:rPr lang="en-US"/>
              <a:t>3. Proposal template</a:t>
            </a:r>
          </a:p>
          <a:p>
            <a:pPr marL="269875"/>
            <a:r>
              <a:rPr lang="it-IT"/>
              <a:t>a) Annex A; part B proposal</a:t>
            </a:r>
            <a:endParaRPr lang="en-US"/>
          </a:p>
        </p:txBody>
      </p:sp>
      <p:sp>
        <p:nvSpPr>
          <p:cNvPr id="7" name="TextBox 6"/>
          <p:cNvSpPr txBox="1"/>
          <p:nvPr/>
        </p:nvSpPr>
        <p:spPr>
          <a:xfrm>
            <a:off x="6647242" y="2448935"/>
            <a:ext cx="5338354" cy="369332"/>
          </a:xfrm>
          <a:prstGeom prst="rect">
            <a:avLst/>
          </a:prstGeom>
          <a:noFill/>
          <a:ln>
            <a:solidFill>
              <a:schemeClr val="bg1">
                <a:lumMod val="65000"/>
              </a:schemeClr>
            </a:solidFill>
          </a:ln>
        </p:spPr>
        <p:txBody>
          <a:bodyPr wrap="square" rtlCol="0">
            <a:spAutoFit/>
          </a:bodyPr>
          <a:lstStyle/>
          <a:p>
            <a:r>
              <a:rPr lang="en-US">
                <a:solidFill>
                  <a:schemeClr val="tx1">
                    <a:lumMod val="65000"/>
                    <a:lumOff val="35000"/>
                  </a:schemeClr>
                </a:solidFill>
              </a:rPr>
              <a:t>*any sub-grants must be indicated under methodology</a:t>
            </a:r>
          </a:p>
        </p:txBody>
      </p:sp>
      <p:cxnSp>
        <p:nvCxnSpPr>
          <p:cNvPr id="9" name="Straight Arrow Connector 8"/>
          <p:cNvCxnSpPr>
            <a:endCxn id="7" idx="1"/>
          </p:cNvCxnSpPr>
          <p:nvPr/>
        </p:nvCxnSpPr>
        <p:spPr>
          <a:xfrm>
            <a:off x="6044784" y="2136098"/>
            <a:ext cx="602458" cy="497503"/>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790775"/>
      </p:ext>
    </p:extLst>
  </p:cSld>
  <p:clrMapOvr>
    <a:masterClrMapping/>
  </p:clrMapOvr>
</p:sld>
</file>

<file path=ppt/theme/theme1.xml><?xml version="1.0" encoding="utf-8"?>
<a:theme xmlns:a="http://schemas.openxmlformats.org/drawingml/2006/main" name="CTB-17-18908-powerpoint 80%-ab-1512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B-17-18908-Powerpoint EN 16-9-bhf-211217" id="{335357C0-1979-43F0-BC35-E1F291AF7570}" vid="{03EE0CA4-CCBB-4399-9A84-D626D8142D6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nabel_document" ma:contentTypeID="0x010100A054E23CC720224AB55CD5109E0645C000D68A28B51D514D40849FE8116A39ECA6" ma:contentTypeVersion="32" ma:contentTypeDescription="Een nieuw document maken." ma:contentTypeScope="" ma:versionID="3b9585d39100efc12bf1543910b2f9df">
  <xsd:schema xmlns:xsd="http://www.w3.org/2001/XMLSchema" xmlns:xs="http://www.w3.org/2001/XMLSchema" xmlns:p="http://schemas.microsoft.com/office/2006/metadata/properties" xmlns:ns1="http://schemas.microsoft.com/sharepoint/v3" xmlns:ns2="508ba6eb-9e09-4fd5-92f2-2d9921329f2d" xmlns:ns3="14a9c00f-d9e3-4eb9-aad3-f69239d17d9c" xmlns:ns4="3a2cca07-d411-4b48-b7e8-c526dfd39ce0" xmlns:ns5="702fbd75-83ea-491b-9326-cd04ce73097a" xmlns:ns6="f3391a51-24a2-4aff-bc36-b8bafdb70464" targetNamespace="http://schemas.microsoft.com/office/2006/metadata/properties" ma:root="true" ma:fieldsID="13db4cab1f0c1ff12d13a9fd52c60777" ns1:_="" ns2:_="" ns3:_="" ns4:_="" ns5:_="" ns6:_="">
    <xsd:import namespace="http://schemas.microsoft.com/sharepoint/v3"/>
    <xsd:import namespace="508ba6eb-9e09-4fd5-92f2-2d9921329f2d"/>
    <xsd:import namespace="14a9c00f-d9e3-4eb9-aad3-f69239d17d9c"/>
    <xsd:import namespace="3a2cca07-d411-4b48-b7e8-c526dfd39ce0"/>
    <xsd:import namespace="702fbd75-83ea-491b-9326-cd04ce73097a"/>
    <xsd:import namespace="f3391a51-24a2-4aff-bc36-b8bafdb70464"/>
    <xsd:element name="properties">
      <xsd:complexType>
        <xsd:sequence>
          <xsd:element name="documentManagement">
            <xsd:complexType>
              <xsd:all>
                <xsd:element ref="ns2:_dlc_DocId" minOccurs="0"/>
                <xsd:element ref="ns2:_dlc_DocIdUrl" minOccurs="0"/>
                <xsd:element ref="ns2:_dlc_DocIdPersistId" minOccurs="0"/>
                <xsd:element ref="ns3:o99d250c03344da181939f0145dbc023" minOccurs="0"/>
                <xsd:element ref="ns4:TaxCatchAll" minOccurs="0"/>
                <xsd:element ref="ns4:TaxCatchAllLabel" minOccurs="0"/>
                <xsd:element ref="ns3:kecc0e8a0a3349c79c5d1d6e51bea7c3" minOccurs="0"/>
                <xsd:element ref="ns3:j50cb40f2a0941d2947e6bcbd5d19dce" minOccurs="0"/>
                <xsd:element ref="ns3:jcd7455606374210a964e5d7a999097a" minOccurs="0"/>
                <xsd:element ref="ns6:MediaServiceMetadata" minOccurs="0"/>
                <xsd:element ref="ns6:MediaServiceFastMetadata" minOccurs="0"/>
                <xsd:element ref="ns6:MediaServiceAutoKeyPoints" minOccurs="0"/>
                <xsd:element ref="ns6:MediaServiceDateTaken" minOccurs="0"/>
                <xsd:element ref="ns6:MediaServiceAutoTags" minOccurs="0"/>
                <xsd:element ref="ns6:MediaLengthInSeconds" minOccurs="0"/>
                <xsd:element ref="ns6:MediaServiceOCR" minOccurs="0"/>
                <xsd:element ref="ns6:MediaServiceGenerationTime" minOccurs="0"/>
                <xsd:element ref="ns6:MediaServiceEventHashCode" minOccurs="0"/>
                <xsd:element ref="ns5:SharedWithUsers" minOccurs="0"/>
                <xsd:element ref="ns5:SharedWithDetails" minOccurs="0"/>
                <xsd:element ref="ns6:MediaServiceLocation" minOccurs="0"/>
                <xsd:element ref="ns1:_ip_UnifiedCompliancePolicyProperties" minOccurs="0"/>
                <xsd:element ref="ns1:_ip_UnifiedCompliancePolicyUIAction" minOccurs="0"/>
                <xsd:element ref="ns6:lcf76f155ced4ddcb4097134ff3c332f" minOccurs="0"/>
                <xsd:element ref="ns6:MediaServiceObjectDetectorVersions" minOccurs="0"/>
                <xsd:element ref="ns6:MediaServiceSearchProperties" minOccurs="0"/>
                <xsd:element ref="ns6: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3" nillable="true" ma:displayName="Eigenschappen van het geïntegreerd beleid voor naleving" ma:hidden="true" ma:internalName="_ip_UnifiedCompliancePolicyProperties">
      <xsd:simpleType>
        <xsd:restriction base="dms:Note"/>
      </xsd:simpleType>
    </xsd:element>
    <xsd:element name="_ip_UnifiedCompliancePolicyUIAction" ma:index="34"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8ba6eb-9e09-4fd5-92f2-2d9921329f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4a9c00f-d9e3-4eb9-aad3-f69239d17d9c" elementFormDefault="qualified">
    <xsd:import namespace="http://schemas.microsoft.com/office/2006/documentManagement/types"/>
    <xsd:import namespace="http://schemas.microsoft.com/office/infopath/2007/PartnerControls"/>
    <xsd:element name="o99d250c03344da181939f0145dbc023" ma:index="11" nillable="true" ma:taxonomy="true" ma:internalName="o99d250c03344da181939f0145dbc023" ma:taxonomyFieldName="Document_Language" ma:displayName="Document_Language" ma:readOnly="false" ma:default="5;#EN|eb0f068f-7d92-44c4-a2e1-052290512cff" ma:fieldId="{899d250c-0334-4da1-8193-9f0145dbc023}" ma:sspId="60552f54-6c29-411d-8801-9a0c08c1a1a0" ma:termSetId="df09f262-5bd0-48f7-8ff9-66e612052d7c" ma:anchorId="00000000-0000-0000-0000-000000000000" ma:open="false" ma:isKeyword="false">
      <xsd:complexType>
        <xsd:sequence>
          <xsd:element ref="pc:Terms" minOccurs="0" maxOccurs="1"/>
        </xsd:sequence>
      </xsd:complexType>
    </xsd:element>
    <xsd:element name="kecc0e8a0a3349c79c5d1d6e51bea7c3" ma:index="15" nillable="true" ma:taxonomy="true" ma:internalName="kecc0e8a0a3349c79c5d1d6e51bea7c3" ma:taxonomyFieldName="Document_Status" ma:displayName="Document_Status" ma:readOnly="false" ma:default="" ma:fieldId="{4ecc0e8a-0a33-49c7-9c5d-1d6e51bea7c3}" ma:sspId="60552f54-6c29-411d-8801-9a0c08c1a1a0" ma:termSetId="44d061db-62b2-4b12-a4d8-975f9639cbdb" ma:anchorId="00000000-0000-0000-0000-000000000000" ma:open="false" ma:isKeyword="false">
      <xsd:complexType>
        <xsd:sequence>
          <xsd:element ref="pc:Terms" minOccurs="0" maxOccurs="1"/>
        </xsd:sequence>
      </xsd:complexType>
    </xsd:element>
    <xsd:element name="j50cb40f2a0941d2947e6bcbd5d19dce" ma:index="17" nillable="true" ma:taxonomy="true" ma:internalName="j50cb40f2a0941d2947e6bcbd5d19dce" ma:taxonomyFieldName="Document_Type" ma:displayName="Document_Type" ma:readOnly="false" ma:default="" ma:fieldId="{350cb40f-2a09-41d2-947e-6bcbd5d19dce}" ma:sspId="60552f54-6c29-411d-8801-9a0c08c1a1a0" ma:termSetId="33f81917-df70-4c8b-9cac-ffa47dc2aabf" ma:anchorId="00000000-0000-0000-0000-000000000000" ma:open="false" ma:isKeyword="false">
      <xsd:complexType>
        <xsd:sequence>
          <xsd:element ref="pc:Terms" minOccurs="0" maxOccurs="1"/>
        </xsd:sequence>
      </xsd:complexType>
    </xsd:element>
    <xsd:element name="jcd7455606374210a964e5d7a999097a" ma:index="19" nillable="true" ma:taxonomy="true" ma:internalName="jcd7455606374210a964e5d7a999097a" ma:taxonomyFieldName="Country" ma:displayName="Country" ma:readOnly="false" ma:default="1;#UGA|1e7ef116-7281-487b-a68a-9c110788cf77" ma:fieldId="{3cd74556-0637-4210-a964-e5d7a999097a}" ma:sspId="60552f54-6c29-411d-8801-9a0c08c1a1a0" ma:termSetId="a5b2ccc0-0626-4c6c-a942-5ad76bcb68f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2cca07-d411-4b48-b7e8-c526dfd39ce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3defffb-d34b-4a84-9a51-64a1835147bf}" ma:internalName="TaxCatchAll" ma:showField="CatchAllData" ma:web="702fbd75-83ea-491b-9326-cd04ce73097a">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03defffb-d34b-4a84-9a51-64a1835147bf}" ma:internalName="TaxCatchAllLabel" ma:readOnly="true" ma:showField="CatchAllDataLabel" ma:web="702fbd75-83ea-491b-9326-cd04ce7309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02fbd75-83ea-491b-9326-cd04ce73097a" elementFormDefault="qualified">
    <xsd:import namespace="http://schemas.microsoft.com/office/2006/documentManagement/types"/>
    <xsd:import namespace="http://schemas.microsoft.com/office/infopath/2007/PartnerControls"/>
    <xsd:element name="SharedWithUsers" ma:index="3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391a51-24a2-4aff-bc36-b8bafdb70464"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DateTaken" ma:index="24" nillable="true" ma:displayName="MediaServiceDateTaken" ma:hidden="true" ma:internalName="MediaServiceDateTaken" ma:readOnly="true">
      <xsd:simpleType>
        <xsd:restriction base="dms:Text"/>
      </xsd:simpleType>
    </xsd:element>
    <xsd:element name="MediaServiceAutoTags" ma:index="25" nillable="true" ma:displayName="Tags" ma:internalName="MediaServiceAutoTags"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Location" ma:index="32" nillable="true" ma:displayName="Location" ma:internalName="MediaServiceLocation" ma:readOnly="true">
      <xsd:simpleType>
        <xsd:restriction base="dms:Text"/>
      </xsd:simpleType>
    </xsd:element>
    <xsd:element name="lcf76f155ced4ddcb4097134ff3c332f" ma:index="36" nillable="true" ma:taxonomy="true" ma:internalName="lcf76f155ced4ddcb4097134ff3c332f" ma:taxonomyFieldName="MediaServiceImageTags" ma:displayName="Afbeeldingtags" ma:readOnly="false" ma:fieldId="{5cf76f15-5ced-4ddc-b409-7134ff3c332f}" ma:taxonomyMulti="true" ma:sspId="60552f54-6c29-411d-8801-9a0c08c1a1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_Flow_SignoffStatus" ma:index="39"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o99d250c03344da181939f0145dbc023 xmlns="14a9c00f-d9e3-4eb9-aad3-f69239d17d9c">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eb0f068f-7d92-44c4-a2e1-052290512cff</TermId>
        </TermInfo>
      </Terms>
    </o99d250c03344da181939f0145dbc023>
    <TaxCatchAll xmlns="3a2cca07-d411-4b48-b7e8-c526dfd39ce0">
      <Value>5</Value>
      <Value>1</Value>
    </TaxCatchAll>
    <jcd7455606374210a964e5d7a999097a xmlns="14a9c00f-d9e3-4eb9-aad3-f69239d17d9c">
      <Terms xmlns="http://schemas.microsoft.com/office/infopath/2007/PartnerControls">
        <TermInfo xmlns="http://schemas.microsoft.com/office/infopath/2007/PartnerControls">
          <TermName xmlns="http://schemas.microsoft.com/office/infopath/2007/PartnerControls">UGA</TermName>
          <TermId xmlns="http://schemas.microsoft.com/office/infopath/2007/PartnerControls">1e7ef116-7281-487b-a68a-9c110788cf77</TermId>
        </TermInfo>
      </Terms>
    </jcd7455606374210a964e5d7a999097a>
    <_ip_UnifiedCompliancePolicyProperties xmlns="http://schemas.microsoft.com/sharepoint/v3" xsi:nil="true"/>
    <lcf76f155ced4ddcb4097134ff3c332f xmlns="f3391a51-24a2-4aff-bc36-b8bafdb70464">
      <Terms xmlns="http://schemas.microsoft.com/office/infopath/2007/PartnerControls"/>
    </lcf76f155ced4ddcb4097134ff3c332f>
    <j50cb40f2a0941d2947e6bcbd5d19dce xmlns="14a9c00f-d9e3-4eb9-aad3-f69239d17d9c">
      <Terms xmlns="http://schemas.microsoft.com/office/infopath/2007/PartnerControls"/>
    </j50cb40f2a0941d2947e6bcbd5d19dce>
    <kecc0e8a0a3349c79c5d1d6e51bea7c3 xmlns="14a9c00f-d9e3-4eb9-aad3-f69239d17d9c">
      <Terms xmlns="http://schemas.microsoft.com/office/infopath/2007/PartnerControls"/>
    </kecc0e8a0a3349c79c5d1d6e51bea7c3>
    <_dlc_DocId xmlns="508ba6eb-9e09-4fd5-92f2-2d9921329f2d">UGAENABEL-403665430-356075</_dlc_DocId>
    <_dlc_DocIdUrl xmlns="508ba6eb-9e09-4fd5-92f2-2d9921329f2d">
      <Url>https://enabelbe.sharepoint.com/sites/UGA/_layouts/15/DocIdRedir.aspx?ID=UGAENABEL-403665430-356075</Url>
      <Description>UGAENABEL-403665430-356075</Description>
    </_dlc_DocIdUrl>
    <_Flow_SignoffStatus xmlns="f3391a51-24a2-4aff-bc36-b8bafdb70464" xsi:nil="true"/>
  </documentManagement>
</p:properties>
</file>

<file path=customXml/itemProps1.xml><?xml version="1.0" encoding="utf-8"?>
<ds:datastoreItem xmlns:ds="http://schemas.openxmlformats.org/officeDocument/2006/customXml" ds:itemID="{C5499DF6-B495-401B-8A39-0F087FFA4FED}">
  <ds:schemaRefs>
    <ds:schemaRef ds:uri="14a9c00f-d9e3-4eb9-aad3-f69239d17d9c"/>
    <ds:schemaRef ds:uri="3a2cca07-d411-4b48-b7e8-c526dfd39ce0"/>
    <ds:schemaRef ds:uri="508ba6eb-9e09-4fd5-92f2-2d9921329f2d"/>
    <ds:schemaRef ds:uri="702fbd75-83ea-491b-9326-cd04ce73097a"/>
    <ds:schemaRef ds:uri="f3391a51-24a2-4aff-bc36-b8bafdb704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1494CC5-6423-4001-B28C-00A5E70906BC}">
  <ds:schemaRefs>
    <ds:schemaRef ds:uri="http://schemas.microsoft.com/sharepoint/v3/contenttype/forms"/>
  </ds:schemaRefs>
</ds:datastoreItem>
</file>

<file path=customXml/itemProps3.xml><?xml version="1.0" encoding="utf-8"?>
<ds:datastoreItem xmlns:ds="http://schemas.openxmlformats.org/officeDocument/2006/customXml" ds:itemID="{2554850C-AEE9-449A-ACD3-77DBA9F5F189}">
  <ds:schemaRefs>
    <ds:schemaRef ds:uri="http://schemas.microsoft.com/sharepoint/events"/>
  </ds:schemaRefs>
</ds:datastoreItem>
</file>

<file path=customXml/itemProps4.xml><?xml version="1.0" encoding="utf-8"?>
<ds:datastoreItem xmlns:ds="http://schemas.openxmlformats.org/officeDocument/2006/customXml" ds:itemID="{42846C81-1955-4CEE-9D68-A30262C70901}">
  <ds:schemaRefs>
    <ds:schemaRef ds:uri="702fbd75-83ea-491b-9326-cd04ce73097a"/>
    <ds:schemaRef ds:uri="http://schemas.microsoft.com/sharepoint/v3"/>
    <ds:schemaRef ds:uri="http://purl.org/dc/terms/"/>
    <ds:schemaRef ds:uri="http://schemas.microsoft.com/office/infopath/2007/PartnerControls"/>
    <ds:schemaRef ds:uri="http://schemas.microsoft.com/office/2006/documentManagement/types"/>
    <ds:schemaRef ds:uri="http://purl.org/dc/elements/1.1/"/>
    <ds:schemaRef ds:uri="14a9c00f-d9e3-4eb9-aad3-f69239d17d9c"/>
    <ds:schemaRef ds:uri="http://schemas.openxmlformats.org/package/2006/metadata/core-properties"/>
    <ds:schemaRef ds:uri="f3391a51-24a2-4aff-bc36-b8bafdb70464"/>
    <ds:schemaRef ds:uri="http://www.w3.org/XML/1998/namespace"/>
    <ds:schemaRef ds:uri="3a2cca07-d411-4b48-b7e8-c526dfd39ce0"/>
    <ds:schemaRef ds:uri="508ba6eb-9e09-4fd5-92f2-2d9921329f2d"/>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3787</Words>
  <Application>Microsoft Office PowerPoint</Application>
  <PresentationFormat>Widescreen</PresentationFormat>
  <Paragraphs>384</Paragraphs>
  <Slides>44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Georgia</vt:lpstr>
      <vt:lpstr>Wingdings</vt:lpstr>
      <vt:lpstr>CTB-17-18908-powerpoint 80%-ab-151217</vt:lpstr>
      <vt:lpstr>Call For Proposals UGA22003-10004 Supporting vulnerable youth to develop sustainable micro- and small businesses for enhanced resilience and economic integration in West Nile region</vt:lpstr>
      <vt:lpstr>Presentation outline</vt:lpstr>
      <vt:lpstr>Call Objectives</vt:lpstr>
      <vt:lpstr>Call objectives  (overall)</vt:lpstr>
      <vt:lpstr>Result 4 - Entrepreneurship promotion</vt:lpstr>
      <vt:lpstr>CN (stage 1) selection process</vt:lpstr>
      <vt:lpstr>Evaluation - Concept note vs Proposals</vt:lpstr>
      <vt:lpstr>Content - Concept note vs Proposals</vt:lpstr>
      <vt:lpstr>a) Annex A; part B proposal</vt:lpstr>
      <vt:lpstr>Strategies promoted RECAP</vt:lpstr>
      <vt:lpstr>! Attention points !</vt:lpstr>
      <vt:lpstr>! Attention points !</vt:lpstr>
      <vt:lpstr>! Attention points !</vt:lpstr>
      <vt:lpstr>Sub-grants RECAP (if applicable)</vt:lpstr>
      <vt:lpstr>Sub-grants RECAP (if applicable)</vt:lpstr>
      <vt:lpstr>Sub-grants RECAP (if applicable)</vt:lpstr>
      <vt:lpstr>Sub-grants RECAP (if applicable)</vt:lpstr>
      <vt:lpstr>3. Proposal template a) Annex A; part B proposal</vt:lpstr>
      <vt:lpstr>b) M&amp;E logical framework, indicators</vt:lpstr>
      <vt:lpstr>Logical flow</vt:lpstr>
      <vt:lpstr>PowerPoint Presentation</vt:lpstr>
      <vt:lpstr>PowerPoint Presentation</vt:lpstr>
      <vt:lpstr>Example Impact/GO</vt:lpstr>
      <vt:lpstr>Example Outcome/SO</vt:lpstr>
      <vt:lpstr>Example Output/results</vt:lpstr>
      <vt:lpstr>3. Proposal template b) M&amp;E, framework, indicators</vt:lpstr>
      <vt:lpstr>c) Proposal template - Budget</vt:lpstr>
      <vt:lpstr>c) Proposal template - Budget</vt:lpstr>
      <vt:lpstr>c) Proposal template - Budget</vt:lpstr>
      <vt:lpstr>c) Proposal template - Budget</vt:lpstr>
      <vt:lpstr>c) Proposal template - Budget</vt:lpstr>
      <vt:lpstr>c) Proposal template - Budget</vt:lpstr>
      <vt:lpstr>c) Proposal template - Budget</vt:lpstr>
      <vt:lpstr>Indicative Costs</vt:lpstr>
      <vt:lpstr>c) Proposal template - Budget</vt:lpstr>
      <vt:lpstr>Budget modifications during implementation</vt:lpstr>
      <vt:lpstr>c) Proposal template - Budget</vt:lpstr>
      <vt:lpstr>4. Application procedure / Next steps</vt:lpstr>
      <vt:lpstr>Submission concept notes</vt:lpstr>
      <vt:lpstr>Application procedure </vt:lpstr>
      <vt:lpstr>Application procedure </vt:lpstr>
      <vt:lpstr>Submission proposal</vt:lpstr>
      <vt:lpstr>NEXT STEPS</vt:lpstr>
      <vt:lpstr>4. Application procedure /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WeWork EU Green and Decent jobs for youth  Entry Meeting on xx/12/2023</dc:title>
  <dc:creator>DELL</dc:creator>
  <cp:lastModifiedBy>ADERO, Sandra</cp:lastModifiedBy>
  <cp:revision>2</cp:revision>
  <dcterms:modified xsi:type="dcterms:W3CDTF">2024-11-22T10:25:07Z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0x010100A054E23CC720224AB55CD5109E0645C000D68A28B51D514D40849FE8116A39ECA6</vt:lpwstr>
  </property>
  <property fmtid="{D5CDD505-2E9C-101B-9397-08002B2CF9AE}" pid="3" name="_dlc_DocIdItemGuid">
    <vt:lpwstr>187065ab-c3c2-4bff-9f8e-89c71be428bb</vt:lpwstr>
  </property>
  <property fmtid="{D5CDD505-2E9C-101B-9397-08002B2CF9AE}" pid="4" name="Document_Type">
    <vt:lpwstr/>
  </property>
  <property fmtid="{D5CDD505-2E9C-101B-9397-08002B2CF9AE}" pid="5" name="e2b781e9cad840cd89b90f5a7e989839">
    <vt:lpwstr/>
  </property>
  <property fmtid="{D5CDD505-2E9C-101B-9397-08002B2CF9AE}" pid="6" name="MediaServiceImageTags">
    <vt:lpwstr/>
  </property>
  <property fmtid="{D5CDD505-2E9C-101B-9397-08002B2CF9AE}" pid="7" name="Contract_reference">
    <vt:lpwstr/>
  </property>
  <property fmtid="{D5CDD505-2E9C-101B-9397-08002B2CF9AE}" pid="8" name="l9d65098618b4a8fbbe87718e7187e6b">
    <vt:lpwstr/>
  </property>
  <property fmtid="{D5CDD505-2E9C-101B-9397-08002B2CF9AE}" pid="9" name="Document_Status">
    <vt:lpwstr/>
  </property>
  <property fmtid="{D5CDD505-2E9C-101B-9397-08002B2CF9AE}" pid="10" name="Project_code">
    <vt:lpwstr/>
  </property>
  <property fmtid="{D5CDD505-2E9C-101B-9397-08002B2CF9AE}" pid="11" name="Document_Language">
    <vt:lpwstr>5;#EN|eb0f068f-7d92-44c4-a2e1-052290512cff</vt:lpwstr>
  </property>
  <property fmtid="{D5CDD505-2E9C-101B-9397-08002B2CF9AE}" pid="12" name="Country">
    <vt:lpwstr>1;#UGA|1e7ef116-7281-487b-a68a-9c110788cf77</vt:lpwstr>
  </property>
</Properties>
</file>