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5"/>
  </p:sldMasterIdLst>
  <p:notesMasterIdLst>
    <p:notesMasterId r:id="rId67"/>
  </p:notesMasterIdLst>
  <p:handoutMasterIdLst>
    <p:handoutMasterId r:id="rId68"/>
  </p:handoutMasterIdLst>
  <p:sldIdLst>
    <p:sldId id="2995" r:id="rId6"/>
    <p:sldId id="257" r:id="rId7"/>
    <p:sldId id="3126" r:id="rId8"/>
    <p:sldId id="3122" r:id="rId9"/>
    <p:sldId id="3125" r:id="rId10"/>
    <p:sldId id="303" r:id="rId11"/>
    <p:sldId id="3127" r:id="rId12"/>
    <p:sldId id="305" r:id="rId13"/>
    <p:sldId id="307" r:id="rId14"/>
    <p:sldId id="3128" r:id="rId15"/>
    <p:sldId id="309" r:id="rId16"/>
    <p:sldId id="310" r:id="rId17"/>
    <p:sldId id="311" r:id="rId18"/>
    <p:sldId id="313" r:id="rId19"/>
    <p:sldId id="312" r:id="rId20"/>
    <p:sldId id="314" r:id="rId21"/>
    <p:sldId id="3145" r:id="rId22"/>
    <p:sldId id="315" r:id="rId23"/>
    <p:sldId id="3129" r:id="rId24"/>
    <p:sldId id="317" r:id="rId25"/>
    <p:sldId id="318" r:id="rId26"/>
    <p:sldId id="3142" r:id="rId27"/>
    <p:sldId id="319" r:id="rId28"/>
    <p:sldId id="321" r:id="rId29"/>
    <p:sldId id="320" r:id="rId30"/>
    <p:sldId id="3005" r:id="rId31"/>
    <p:sldId id="3131" r:id="rId32"/>
    <p:sldId id="3132" r:id="rId33"/>
    <p:sldId id="324" r:id="rId34"/>
    <p:sldId id="322" r:id="rId35"/>
    <p:sldId id="3134" r:id="rId36"/>
    <p:sldId id="325" r:id="rId37"/>
    <p:sldId id="3135" r:id="rId38"/>
    <p:sldId id="326" r:id="rId39"/>
    <p:sldId id="3136" r:id="rId40"/>
    <p:sldId id="3137" r:id="rId41"/>
    <p:sldId id="3138" r:id="rId42"/>
    <p:sldId id="3149" r:id="rId43"/>
    <p:sldId id="3148" r:id="rId44"/>
    <p:sldId id="3139" r:id="rId45"/>
    <p:sldId id="3147" r:id="rId46"/>
    <p:sldId id="3141" r:id="rId47"/>
    <p:sldId id="327" r:id="rId48"/>
    <p:sldId id="3140" r:id="rId49"/>
    <p:sldId id="2998" r:id="rId50"/>
    <p:sldId id="2999" r:id="rId51"/>
    <p:sldId id="3001" r:id="rId52"/>
    <p:sldId id="3000" r:id="rId53"/>
    <p:sldId id="3002" r:id="rId54"/>
    <p:sldId id="3003" r:id="rId55"/>
    <p:sldId id="359" r:id="rId56"/>
    <p:sldId id="358" r:id="rId57"/>
    <p:sldId id="345" r:id="rId58"/>
    <p:sldId id="330" r:id="rId59"/>
    <p:sldId id="3144" r:id="rId60"/>
    <p:sldId id="331" r:id="rId61"/>
    <p:sldId id="3143" r:id="rId62"/>
    <p:sldId id="333" r:id="rId63"/>
    <p:sldId id="332" r:id="rId64"/>
    <p:sldId id="334" r:id="rId65"/>
    <p:sldId id="352" r:id="rId66"/>
  </p:sldIdLst>
  <p:sldSz cx="12192000" cy="6858000"/>
  <p:notesSz cx="9296400" cy="70104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40FCB33-4B5A-69BB-BCEC-6875CA765190}" name="SSEKIWANDA, Bonny" initials="SB" userId="S::bonny.ssekiwanda@enabel.be::8f9a5783-b5fa-4544-bf1e-04a3295fa195" providerId="AD"/>
  <p188:author id="{A2D02459-4843-1A0B-87DD-6D800AC30772}" name="WABWIRE, Godfrey bazira" initials="Wb" userId="S::godfrey.wabwire@enabel.be::e731bc93-dc5d-4420-95a7-802187f98009" providerId="AD"/>
  <p188:author id="{55F4546C-D633-B3E5-3FFB-33AE4FCCD8C1}" name="TAMINAU, Laura" initials="TL" userId="S::laura.taminau@enabel.be::f80d331c-3b8d-45c6-928e-1a525d06c601" providerId="AD"/>
  <p188:author id="{FDABDC91-4006-97BD-5F98-8C76EBDC7FC3}" name="KATO, Rose" initials="KR" userId="S::rose.kato@enabel.be::7b753106-4f93-4d89-8250-e69963eb67ba" providerId="AD"/>
  <p188:author id="{527266A2-BEC0-D1D8-0319-1D7B8846C3ED}" name="MUGENI, Edward" initials="ME" userId="S::edward.mugeni@enabel.be::47b6ab0f-631d-4576-b01e-5987ee44ed9c" providerId="AD"/>
  <p188:author id="{125599C0-A827-5734-7780-48339A8C2CA8}" name="PAMUK, Umut" initials="PU" userId="S::umut.pamuk@enabel.be::4a602441-8fff-4d48-afe0-1baef1fcda73" providerId="AD"/>
  <p188:author id="{F9664BC2-DA44-C6A5-3D43-4A365D439866}" name="VANNESTE, Tom" initials="VT" userId="S::tom.vanneste@enabel.be::8a8c8108-cea6-4306-bbcc-f8a14b000aa9" providerId="AD"/>
  <p188:author id="{C6AC58D3-9AE4-22B3-4640-3B6C5131C03F}" name="HENDRICKX, Jan" initials="JH" userId="S::jan.hendrickx@enabel.be::3fc28212-da7d-4f2a-a320-3fbd2c295a6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HOREMANS, Bart" initials="HB" lastIdx="2" clrIdx="0">
    <p:extLst>
      <p:ext uri="{19B8F6BF-5375-455C-9EA6-DF929625EA0E}">
        <p15:presenceInfo xmlns:p15="http://schemas.microsoft.com/office/powerpoint/2012/main" userId="S::bart.horemans@enabel.be::c36d433b-dc62-4ee6-bbcb-374594f9899b" providerId="AD"/>
      </p:ext>
    </p:extLst>
  </p:cmAuthor>
  <p:cmAuthor id="2" name="TAMINAU, Laura" initials="TL" lastIdx="47" clrIdx="1">
    <p:extLst>
      <p:ext uri="{19B8F6BF-5375-455C-9EA6-DF929625EA0E}">
        <p15:presenceInfo xmlns:p15="http://schemas.microsoft.com/office/powerpoint/2012/main" userId="TAMINAU, Laura" providerId="None"/>
      </p:ext>
    </p:extLst>
  </p:cmAuthor>
  <p:cmAuthor id="3" name="WABWIRE, Godfrey bazira" initials="WGb" lastIdx="2" clrIdx="2">
    <p:extLst>
      <p:ext uri="{19B8F6BF-5375-455C-9EA6-DF929625EA0E}">
        <p15:presenceInfo xmlns:p15="http://schemas.microsoft.com/office/powerpoint/2012/main" userId="WABWIRE, Godfrey bazira" providerId="None"/>
      </p:ext>
    </p:extLst>
  </p:cmAuthor>
  <p:cmAuthor id="4" name="Laura TAMINAU" initials="LT" lastIdx="1" clrIdx="3">
    <p:extLst>
      <p:ext uri="{19B8F6BF-5375-455C-9EA6-DF929625EA0E}">
        <p15:presenceInfo xmlns:p15="http://schemas.microsoft.com/office/powerpoint/2012/main" userId="S::laura.taminau@enabel.be::72fba18c-49c2-4fc9-b3c4-b9345c88a4c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756"/>
    <a:srgbClr val="7B7B7A"/>
    <a:srgbClr val="F38D63"/>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E3F5D2C-FA4F-E44D-FEF3-A75B5C8CE02E}" v="5" dt="2024-07-08T07:15:04.578"/>
    <p1510:client id="{519B7B08-5E14-EB09-F092-E1EB8FE9A89F}" v="1" dt="2024-07-08T13:39:15.559"/>
    <p1510:client id="{D890E75E-CA31-8E9B-47CE-6ACF5D5EDB3E}" v="13" dt="2024-07-08T07:59:05.09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16DA210-FB5B-4158-B5E0-FEB733F419BA}" styleName="Stijl, licht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125E5076-3810-47DD-B79F-674D7AD40C01}" styleName="Stijl, donker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Stijl, licht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DCAF9ED-07DC-4A11-8D7F-57B35C25682E}" styleName="Stijl, gemiddeld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2160"/>
        <p:guide pos="384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66" Type="http://schemas.openxmlformats.org/officeDocument/2006/relationships/slide" Target="slides/slide61.xml"/><Relationship Id="rId74" Type="http://schemas.microsoft.com/office/2016/11/relationships/changesInfo" Target="changesInfos/changesInfo1.xml"/><Relationship Id="rId5" Type="http://schemas.openxmlformats.org/officeDocument/2006/relationships/slideMaster" Target="slideMasters/slideMaster1.xml"/><Relationship Id="rId61" Type="http://schemas.openxmlformats.org/officeDocument/2006/relationships/slide" Target="slides/slide56.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slide" Target="slides/slide59.xml"/><Relationship Id="rId69" Type="http://schemas.openxmlformats.org/officeDocument/2006/relationships/commentAuthors" Target="commentAuthor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notesMaster" Target="notesMasters/notesMaster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presProps" Target="presProps.xml"/><Relationship Id="rId75"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microsoft.com/office/2018/10/relationships/authors" Target="authors.xml"/><Relationship Id="rId7" Type="http://schemas.openxmlformats.org/officeDocument/2006/relationships/slide" Target="slides/slide2.xml"/><Relationship Id="rId71"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AMINAU, Laura" userId="S::laura.taminau@enabel.be::f80d331c-3b8d-45c6-928e-1a525d06c601" providerId="AD" clId="Web-{0E3F5D2C-FA4F-E44D-FEF3-A75B5C8CE02E}"/>
    <pc:docChg chg="modSld">
      <pc:chgData name="TAMINAU, Laura" userId="S::laura.taminau@enabel.be::f80d331c-3b8d-45c6-928e-1a525d06c601" providerId="AD" clId="Web-{0E3F5D2C-FA4F-E44D-FEF3-A75B5C8CE02E}" dt="2024-07-08T07:15:01.094" v="3" actId="20577"/>
      <pc:docMkLst>
        <pc:docMk/>
      </pc:docMkLst>
      <pc:sldChg chg="modSp">
        <pc:chgData name="TAMINAU, Laura" userId="S::laura.taminau@enabel.be::f80d331c-3b8d-45c6-928e-1a525d06c601" providerId="AD" clId="Web-{0E3F5D2C-FA4F-E44D-FEF3-A75B5C8CE02E}" dt="2024-07-08T07:15:01.094" v="3" actId="20577"/>
        <pc:sldMkLst>
          <pc:docMk/>
          <pc:sldMk cId="829690670" sldId="330"/>
        </pc:sldMkLst>
        <pc:spChg chg="mod">
          <ac:chgData name="TAMINAU, Laura" userId="S::laura.taminau@enabel.be::f80d331c-3b8d-45c6-928e-1a525d06c601" providerId="AD" clId="Web-{0E3F5D2C-FA4F-E44D-FEF3-A75B5C8CE02E}" dt="2024-07-08T07:15:01.094" v="3" actId="20577"/>
          <ac:spMkLst>
            <pc:docMk/>
            <pc:sldMk cId="829690670" sldId="330"/>
            <ac:spMk id="3" creationId="{00000000-0000-0000-0000-000000000000}"/>
          </ac:spMkLst>
        </pc:spChg>
      </pc:sldChg>
    </pc:docChg>
  </pc:docChgLst>
  <pc:docChgLst>
    <pc:chgData name="TAMINAU, Laura" userId="S::laura.taminau@enabel.be::f80d331c-3b8d-45c6-928e-1a525d06c601" providerId="AD" clId="Web-{D890E75E-CA31-8E9B-47CE-6ACF5D5EDB3E}"/>
    <pc:docChg chg="modSld">
      <pc:chgData name="TAMINAU, Laura" userId="S::laura.taminau@enabel.be::f80d331c-3b8d-45c6-928e-1a525d06c601" providerId="AD" clId="Web-{D890E75E-CA31-8E9B-47CE-6ACF5D5EDB3E}" dt="2024-07-08T07:59:05.097" v="9" actId="20577"/>
      <pc:docMkLst>
        <pc:docMk/>
      </pc:docMkLst>
      <pc:sldChg chg="modSp">
        <pc:chgData name="TAMINAU, Laura" userId="S::laura.taminau@enabel.be::f80d331c-3b8d-45c6-928e-1a525d06c601" providerId="AD" clId="Web-{D890E75E-CA31-8E9B-47CE-6ACF5D5EDB3E}" dt="2024-07-08T07:59:05.097" v="9" actId="20577"/>
        <pc:sldMkLst>
          <pc:docMk/>
          <pc:sldMk cId="910114627" sldId="352"/>
        </pc:sldMkLst>
        <pc:spChg chg="mod">
          <ac:chgData name="TAMINAU, Laura" userId="S::laura.taminau@enabel.be::f80d331c-3b8d-45c6-928e-1a525d06c601" providerId="AD" clId="Web-{D890E75E-CA31-8E9B-47CE-6ACF5D5EDB3E}" dt="2024-07-08T07:59:05.097" v="9" actId="20577"/>
          <ac:spMkLst>
            <pc:docMk/>
            <pc:sldMk cId="910114627" sldId="352"/>
            <ac:spMk id="2" creationId="{00000000-0000-0000-0000-000000000000}"/>
          </ac:spMkLst>
        </pc:spChg>
      </pc:sldChg>
      <pc:sldChg chg="modSp">
        <pc:chgData name="TAMINAU, Laura" userId="S::laura.taminau@enabel.be::f80d331c-3b8d-45c6-928e-1a525d06c601" providerId="AD" clId="Web-{D890E75E-CA31-8E9B-47CE-6ACF5D5EDB3E}" dt="2024-07-08T07:58:39.721" v="0" actId="20577"/>
        <pc:sldMkLst>
          <pc:docMk/>
          <pc:sldMk cId="4068782900" sldId="2998"/>
        </pc:sldMkLst>
        <pc:spChg chg="mod">
          <ac:chgData name="TAMINAU, Laura" userId="S::laura.taminau@enabel.be::f80d331c-3b8d-45c6-928e-1a525d06c601" providerId="AD" clId="Web-{D890E75E-CA31-8E9B-47CE-6ACF5D5EDB3E}" dt="2024-07-08T07:58:39.721" v="0" actId="20577"/>
          <ac:spMkLst>
            <pc:docMk/>
            <pc:sldMk cId="4068782900" sldId="2998"/>
            <ac:spMk id="2" creationId="{FCC5DD43-A93C-A1C4-31B8-AFB571BB5A72}"/>
          </ac:spMkLst>
        </pc:spChg>
      </pc:sldChg>
      <pc:sldChg chg="modSp">
        <pc:chgData name="TAMINAU, Laura" userId="S::laura.taminau@enabel.be::f80d331c-3b8d-45c6-928e-1a525d06c601" providerId="AD" clId="Web-{D890E75E-CA31-8E9B-47CE-6ACF5D5EDB3E}" dt="2024-07-08T07:58:47.268" v="2" actId="20577"/>
        <pc:sldMkLst>
          <pc:docMk/>
          <pc:sldMk cId="2076664904" sldId="2999"/>
        </pc:sldMkLst>
        <pc:spChg chg="mod">
          <ac:chgData name="TAMINAU, Laura" userId="S::laura.taminau@enabel.be::f80d331c-3b8d-45c6-928e-1a525d06c601" providerId="AD" clId="Web-{D890E75E-CA31-8E9B-47CE-6ACF5D5EDB3E}" dt="2024-07-08T07:58:47.268" v="2" actId="20577"/>
          <ac:spMkLst>
            <pc:docMk/>
            <pc:sldMk cId="2076664904" sldId="2999"/>
            <ac:spMk id="2" creationId="{1E999A30-8FDF-830E-4CD4-E5CD7293BC91}"/>
          </ac:spMkLst>
        </pc:spChg>
      </pc:sldChg>
      <pc:sldChg chg="modSp">
        <pc:chgData name="TAMINAU, Laura" userId="S::laura.taminau@enabel.be::f80d331c-3b8d-45c6-928e-1a525d06c601" providerId="AD" clId="Web-{D890E75E-CA31-8E9B-47CE-6ACF5D5EDB3E}" dt="2024-07-08T07:58:52.659" v="3" actId="20577"/>
        <pc:sldMkLst>
          <pc:docMk/>
          <pc:sldMk cId="4147002628" sldId="3001"/>
        </pc:sldMkLst>
        <pc:spChg chg="mod">
          <ac:chgData name="TAMINAU, Laura" userId="S::laura.taminau@enabel.be::f80d331c-3b8d-45c6-928e-1a525d06c601" providerId="AD" clId="Web-{D890E75E-CA31-8E9B-47CE-6ACF5D5EDB3E}" dt="2024-07-08T07:58:52.659" v="3" actId="20577"/>
          <ac:spMkLst>
            <pc:docMk/>
            <pc:sldMk cId="4147002628" sldId="3001"/>
            <ac:spMk id="2" creationId="{DBB28E4C-3F34-E591-4EFB-BB9F2CEC907A}"/>
          </ac:spMkLst>
        </pc:spChg>
      </pc:sldChg>
    </pc:docChg>
  </pc:docChgLst>
  <pc:docChgLst>
    <pc:chgData name="KEUBER, Isaac" userId="S::isaac.keuber@enabel.be::0903ecab-ccd8-42ac-ac58-d71d1867bcd5" providerId="AD" clId="Web-{519B7B08-5E14-EB09-F092-E1EB8FE9A89F}"/>
    <pc:docChg chg="modSld">
      <pc:chgData name="KEUBER, Isaac" userId="S::isaac.keuber@enabel.be::0903ecab-ccd8-42ac-ac58-d71d1867bcd5" providerId="AD" clId="Web-{519B7B08-5E14-EB09-F092-E1EB8FE9A89F}" dt="2024-07-08T13:39:15.559" v="0" actId="20577"/>
      <pc:docMkLst>
        <pc:docMk/>
      </pc:docMkLst>
      <pc:sldChg chg="modSp">
        <pc:chgData name="KEUBER, Isaac" userId="S::isaac.keuber@enabel.be::0903ecab-ccd8-42ac-ac58-d71d1867bcd5" providerId="AD" clId="Web-{519B7B08-5E14-EB09-F092-E1EB8FE9A89F}" dt="2024-07-08T13:39:15.559" v="0" actId="20577"/>
        <pc:sldMkLst>
          <pc:docMk/>
          <pc:sldMk cId="3288249226" sldId="3126"/>
        </pc:sldMkLst>
        <pc:spChg chg="mod">
          <ac:chgData name="KEUBER, Isaac" userId="S::isaac.keuber@enabel.be::0903ecab-ccd8-42ac-ac58-d71d1867bcd5" providerId="AD" clId="Web-{519B7B08-5E14-EB09-F092-E1EB8FE9A89F}" dt="2024-07-08T13:39:15.559" v="0" actId="20577"/>
          <ac:spMkLst>
            <pc:docMk/>
            <pc:sldMk cId="3288249226" sldId="3126"/>
            <ac:spMk id="3" creationId="{00000000-0000-0000-0000-000000000000}"/>
          </ac:spMkLst>
        </pc:sp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4" dt="2024-07-05T13:02:49.859" idx="1">
    <p:pos x="1663" y="1875"/>
    <p:text>Highlight downloads to be done, highlight cookies to be accepted, highlight that draft saves</p:text>
    <p:extLst>
      <p:ext uri="{C676402C-5697-4E1C-873F-D02D1690AC5C}">
        <p15:threadingInfo xmlns:p15="http://schemas.microsoft.com/office/powerpoint/2012/main" timeZoneBias="-180"/>
      </p:ext>
    </p:extLst>
  </p:cm>
</p:cmLst>
</file>

<file path=ppt/handoutMasters/_rels/handout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8CCA4B9-F536-4663-8119-2215FEC07998}"/>
              </a:ext>
            </a:extLst>
          </p:cNvPr>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a:extLst>
              <a:ext uri="{FF2B5EF4-FFF2-40B4-BE49-F238E27FC236}">
                <a16:creationId xmlns:a16="http://schemas.microsoft.com/office/drawing/2014/main" id="{94C9CC46-D0EA-4183-86C7-1FD55820C99A}"/>
              </a:ext>
            </a:extLst>
          </p:cNvPr>
          <p:cNvSpPr>
            <a:spLocks noGrp="1"/>
          </p:cNvSpPr>
          <p:nvPr>
            <p:ph type="dt" sz="quarter" idx="1"/>
          </p:nvPr>
        </p:nvSpPr>
        <p:spPr>
          <a:xfrm>
            <a:off x="5265809" y="0"/>
            <a:ext cx="4028440" cy="351737"/>
          </a:xfrm>
          <a:prstGeom prst="rect">
            <a:avLst/>
          </a:prstGeom>
        </p:spPr>
        <p:txBody>
          <a:bodyPr vert="horz" lIns="93177" tIns="46589" rIns="93177" bIns="46589" rtlCol="0"/>
          <a:lstStyle>
            <a:lvl1pPr algn="r">
              <a:defRPr sz="1200"/>
            </a:lvl1pPr>
          </a:lstStyle>
          <a:p>
            <a:fld id="{79357A31-665B-48E5-8CA3-226337B57428}" type="datetimeFigureOut">
              <a:rPr lang="fr-BE" smtClean="0"/>
              <a:t>08-07-24</a:t>
            </a:fld>
            <a:endParaRPr lang="fr-BE"/>
          </a:p>
        </p:txBody>
      </p:sp>
      <p:sp>
        <p:nvSpPr>
          <p:cNvPr id="6" name="Espace réservé du pied de page 5">
            <a:extLst>
              <a:ext uri="{FF2B5EF4-FFF2-40B4-BE49-F238E27FC236}">
                <a16:creationId xmlns:a16="http://schemas.microsoft.com/office/drawing/2014/main" id="{6AB5B229-A579-4669-A8F0-3FD5B27EA492}"/>
              </a:ext>
            </a:extLst>
          </p:cNvPr>
          <p:cNvSpPr>
            <a:spLocks noGrp="1"/>
          </p:cNvSpPr>
          <p:nvPr>
            <p:ph type="ftr" sz="quarter" idx="2"/>
          </p:nvPr>
        </p:nvSpPr>
        <p:spPr>
          <a:xfrm>
            <a:off x="1404790" y="6453026"/>
            <a:ext cx="6842150" cy="351736"/>
          </a:xfrm>
          <a:prstGeom prst="rect">
            <a:avLst/>
          </a:prstGeom>
          <a:blipFill>
            <a:blip r:embed="rId2"/>
            <a:stretch>
              <a:fillRect/>
            </a:stretch>
          </a:blipFill>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a:extLst>
              <a:ext uri="{FF2B5EF4-FFF2-40B4-BE49-F238E27FC236}">
                <a16:creationId xmlns:a16="http://schemas.microsoft.com/office/drawing/2014/main" id="{2FEAEB51-0758-45ED-8C25-BF5E222B8A83}"/>
              </a:ext>
            </a:extLst>
          </p:cNvPr>
          <p:cNvSpPr>
            <a:spLocks noGrp="1"/>
          </p:cNvSpPr>
          <p:nvPr>
            <p:ph type="sldNum" sz="quarter" idx="3"/>
          </p:nvPr>
        </p:nvSpPr>
        <p:spPr>
          <a:xfrm>
            <a:off x="8395682" y="6443678"/>
            <a:ext cx="650663" cy="345846"/>
          </a:xfrm>
          <a:prstGeom prst="rect">
            <a:avLst/>
          </a:prstGeom>
          <a:blipFill>
            <a:blip r:embed="rId2"/>
            <a:stretch>
              <a:fillRect/>
            </a:stretch>
          </a:blipFill>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19428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4028440" cy="351737"/>
          </a:xfrm>
          <a:prstGeom prst="rect">
            <a:avLst/>
          </a:prstGeom>
        </p:spPr>
        <p:txBody>
          <a:bodyPr vert="horz" lIns="93177" tIns="46589" rIns="93177" bIns="46589" rtlCol="0"/>
          <a:lstStyle>
            <a:lvl1pPr algn="l">
              <a:defRPr sz="1200"/>
            </a:lvl1pPr>
          </a:lstStyle>
          <a:p>
            <a:endParaRPr lang="fr-BE"/>
          </a:p>
        </p:txBody>
      </p:sp>
      <p:sp>
        <p:nvSpPr>
          <p:cNvPr id="3" name="Espace réservé de la date 2"/>
          <p:cNvSpPr>
            <a:spLocks noGrp="1"/>
          </p:cNvSpPr>
          <p:nvPr>
            <p:ph type="dt" idx="1"/>
          </p:nvPr>
        </p:nvSpPr>
        <p:spPr>
          <a:xfrm>
            <a:off x="5265809" y="0"/>
            <a:ext cx="4028440" cy="351737"/>
          </a:xfrm>
          <a:prstGeom prst="rect">
            <a:avLst/>
          </a:prstGeom>
        </p:spPr>
        <p:txBody>
          <a:bodyPr vert="horz" lIns="93177" tIns="46589" rIns="93177" bIns="46589" rtlCol="0"/>
          <a:lstStyle>
            <a:lvl1pPr algn="r">
              <a:defRPr sz="1200"/>
            </a:lvl1pPr>
          </a:lstStyle>
          <a:p>
            <a:fld id="{4CAF85CD-E54C-4546-BEBC-781C2DB58300}" type="datetimeFigureOut">
              <a:rPr lang="fr-BE" smtClean="0"/>
              <a:t>08-07-24</a:t>
            </a:fld>
            <a:endParaRPr lang="fr-BE"/>
          </a:p>
        </p:txBody>
      </p:sp>
      <p:sp>
        <p:nvSpPr>
          <p:cNvPr id="4" name="Espace réservé de l'image des diapositives 3"/>
          <p:cNvSpPr>
            <a:spLocks noGrp="1" noRot="1" noChangeAspect="1"/>
          </p:cNvSpPr>
          <p:nvPr>
            <p:ph type="sldImg" idx="2"/>
          </p:nvPr>
        </p:nvSpPr>
        <p:spPr>
          <a:xfrm>
            <a:off x="2546350" y="876300"/>
            <a:ext cx="4203700" cy="2365375"/>
          </a:xfrm>
          <a:prstGeom prst="rect">
            <a:avLst/>
          </a:prstGeom>
          <a:noFill/>
          <a:ln w="12700">
            <a:solidFill>
              <a:prstClr val="black"/>
            </a:solidFill>
          </a:ln>
        </p:spPr>
        <p:txBody>
          <a:bodyPr vert="horz" lIns="93177" tIns="46589" rIns="93177" bIns="46589" rtlCol="0" anchor="ctr"/>
          <a:lstStyle/>
          <a:p>
            <a:endParaRPr lang="fr-BE"/>
          </a:p>
        </p:txBody>
      </p:sp>
      <p:sp>
        <p:nvSpPr>
          <p:cNvPr id="5" name="Espace réservé des notes 4"/>
          <p:cNvSpPr>
            <a:spLocks noGrp="1"/>
          </p:cNvSpPr>
          <p:nvPr>
            <p:ph type="body" sz="quarter" idx="3"/>
          </p:nvPr>
        </p:nvSpPr>
        <p:spPr>
          <a:xfrm>
            <a:off x="929640" y="3373755"/>
            <a:ext cx="7437120" cy="2760345"/>
          </a:xfrm>
          <a:prstGeom prst="rect">
            <a:avLst/>
          </a:prstGeom>
        </p:spPr>
        <p:txBody>
          <a:bodyPr vert="horz" lIns="93177" tIns="46589" rIns="93177" bIns="46589" rtlCol="0"/>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1404790" y="6658664"/>
            <a:ext cx="6842150" cy="351736"/>
          </a:xfrm>
          <a:prstGeom prst="rect">
            <a:avLst/>
          </a:prstGeom>
        </p:spPr>
        <p:txBody>
          <a:bodyPr vert="horz" lIns="93177" tIns="46589" rIns="93177" bIns="46589" rtlCol="0" anchor="b"/>
          <a:lstStyle>
            <a:lvl1pPr algn="l">
              <a:defRPr sz="900"/>
            </a:lvl1pPr>
          </a:lstStyle>
          <a:p>
            <a:r>
              <a:rPr lang="en-US"/>
              <a:t>Enabel • Belgian Development Agency • Public-law company with social purposes</a:t>
            </a:r>
            <a:endParaRPr lang="fr-BE"/>
          </a:p>
          <a:p>
            <a:r>
              <a:rPr lang="fr-BE"/>
              <a:t>Rue Haute 147 • 1000 Brussels • T. +32 (0)2 505 37 00 • enabel.be</a:t>
            </a:r>
          </a:p>
          <a:p>
            <a:endParaRPr lang="fr-BE"/>
          </a:p>
        </p:txBody>
      </p:sp>
      <p:sp>
        <p:nvSpPr>
          <p:cNvPr id="7" name="Espace réservé du numéro de diapositive 6"/>
          <p:cNvSpPr>
            <a:spLocks noGrp="1"/>
          </p:cNvSpPr>
          <p:nvPr>
            <p:ph type="sldNum" sz="quarter" idx="5"/>
          </p:nvPr>
        </p:nvSpPr>
        <p:spPr>
          <a:xfrm>
            <a:off x="8643585" y="6533693"/>
            <a:ext cx="650663" cy="345846"/>
          </a:xfrm>
          <a:prstGeom prst="rect">
            <a:avLst/>
          </a:prstGeom>
        </p:spPr>
        <p:txBody>
          <a:bodyPr vert="horz" lIns="93177" tIns="46589" rIns="93177" bIns="46589" rtlCol="0" anchor="b"/>
          <a:lstStyle>
            <a:lvl1pPr algn="r">
              <a:defRPr sz="1200"/>
            </a:lvl1pPr>
          </a:lstStyle>
          <a:p>
            <a:fld id="{F24C261D-1966-411E-9C31-72BA4F47BB72}" type="slidenum">
              <a:rPr lang="fr-BE" smtClean="0"/>
              <a:t>‹#›</a:t>
            </a:fld>
            <a:endParaRPr lang="fr-BE"/>
          </a:p>
        </p:txBody>
      </p:sp>
    </p:spTree>
    <p:extLst>
      <p:ext uri="{BB962C8B-B14F-4D97-AF65-F5344CB8AC3E}">
        <p14:creationId xmlns:p14="http://schemas.microsoft.com/office/powerpoint/2010/main" val="12945595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couverture ">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ctrTitle" hasCustomPrompt="1"/>
          </p:nvPr>
        </p:nvSpPr>
        <p:spPr>
          <a:xfrm>
            <a:off x="295565" y="1887794"/>
            <a:ext cx="6616513" cy="1651666"/>
          </a:xfrm>
        </p:spPr>
        <p:txBody>
          <a:bodyPr anchor="b">
            <a:normAutofit/>
          </a:bodyPr>
          <a:lstStyle>
            <a:lvl1pPr marL="92075" indent="0" algn="l">
              <a:defRPr sz="4400">
                <a:solidFill>
                  <a:srgbClr val="D81A1A"/>
                </a:solidFill>
              </a:defRPr>
            </a:lvl1pPr>
          </a:lstStyle>
          <a:p>
            <a:r>
              <a:rPr lang="fr-FR"/>
              <a:t>Click to edit the title</a:t>
            </a:r>
            <a:endParaRPr lang="fr-BE"/>
          </a:p>
        </p:txBody>
      </p:sp>
      <p:sp>
        <p:nvSpPr>
          <p:cNvPr id="3" name="Sous-titre 2"/>
          <p:cNvSpPr>
            <a:spLocks noGrp="1"/>
          </p:cNvSpPr>
          <p:nvPr>
            <p:ph type="subTitle" idx="1" hasCustomPrompt="1"/>
          </p:nvPr>
        </p:nvSpPr>
        <p:spPr>
          <a:xfrm>
            <a:off x="295565" y="3670864"/>
            <a:ext cx="6616513" cy="1166607"/>
          </a:xfrm>
        </p:spPr>
        <p:txBody>
          <a:bodyPr>
            <a:normAutofit/>
          </a:bodyPr>
          <a:lstStyle>
            <a:lvl1pPr marL="92075" indent="0" algn="l">
              <a:buNone/>
              <a:defRPr sz="2400">
                <a:solidFill>
                  <a:srgbClr val="58575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Click to edit the subtitle</a:t>
            </a:r>
            <a:endParaRPr lang="fr-BE"/>
          </a:p>
        </p:txBody>
      </p:sp>
    </p:spTree>
    <p:extLst>
      <p:ext uri="{BB962C8B-B14F-4D97-AF65-F5344CB8AC3E}">
        <p14:creationId xmlns:p14="http://schemas.microsoft.com/office/powerpoint/2010/main" val="158380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puc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hasCustomPrompt="1"/>
          </p:nvPr>
        </p:nvSpPr>
        <p:spPr>
          <a:xfrm>
            <a:off x="1799302" y="345461"/>
            <a:ext cx="8637789" cy="1325563"/>
          </a:xfrm>
        </p:spPr>
        <p:txBody>
          <a:bodyPr/>
          <a:lstStyle/>
          <a:p>
            <a:r>
              <a:rPr lang="fr-FR"/>
              <a:t>Change title style</a:t>
            </a:r>
            <a:endParaRPr lang="fr-BE"/>
          </a:p>
        </p:txBody>
      </p:sp>
      <p:sp>
        <p:nvSpPr>
          <p:cNvPr id="3" name="Espace réservé du contenu 2"/>
          <p:cNvSpPr>
            <a:spLocks noGrp="1"/>
          </p:cNvSpPr>
          <p:nvPr>
            <p:ph idx="1" hasCustomPrompt="1"/>
          </p:nvPr>
        </p:nvSpPr>
        <p:spPr>
          <a:xfrm>
            <a:off x="1799302" y="1825625"/>
            <a:ext cx="8637789" cy="4351338"/>
          </a:xfrm>
        </p:spPr>
        <p:txBody>
          <a:bodyPr/>
          <a:lstStyle>
            <a:lvl1pPr marL="268288" indent="-268288">
              <a:tabLst/>
              <a:defRPr/>
            </a:lvl1pPr>
            <a:lvl2pPr marL="628650" indent="-171450">
              <a:tabLst>
                <a:tab pos="360363" algn="l"/>
              </a:tabLst>
              <a:defRPr/>
            </a:lvl2pPr>
            <a:lvl3pPr marL="1081088" indent="-166688">
              <a:tabLst>
                <a:tab pos="360363" algn="l"/>
              </a:tabLst>
              <a:defRPr/>
            </a:lvl3pPr>
            <a:lvl4pPr marL="1524000" indent="-152400">
              <a:tabLst>
                <a:tab pos="360363" algn="l"/>
              </a:tabLst>
              <a:defRPr/>
            </a:lvl4pPr>
            <a:lvl5pPr marL="1976438" indent="-147638">
              <a:tabLst>
                <a:tab pos="360363" algn="l"/>
              </a:tabLst>
              <a:defRPr/>
            </a:lvl5pPr>
          </a:lstStyle>
          <a:p>
            <a:pPr lvl="0"/>
            <a:r>
              <a:rPr lang="fr-FR"/>
              <a:t>Change master text style</a:t>
            </a:r>
          </a:p>
          <a:p>
            <a:pPr lvl="1"/>
            <a:r>
              <a:rPr lang="fr-FR"/>
              <a:t>Second level</a:t>
            </a:r>
          </a:p>
          <a:p>
            <a:pPr lvl="2"/>
            <a:r>
              <a:rPr lang="fr-FR"/>
              <a:t>Third level</a:t>
            </a:r>
            <a:endParaRPr lang="fr-BE"/>
          </a:p>
        </p:txBody>
      </p:sp>
    </p:spTree>
    <p:extLst>
      <p:ext uri="{BB962C8B-B14F-4D97-AF65-F5344CB8AC3E}">
        <p14:creationId xmlns:p14="http://schemas.microsoft.com/office/powerpoint/2010/main" val="21554637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eux contenu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du contenu 2"/>
          <p:cNvSpPr>
            <a:spLocks noGrp="1"/>
          </p:cNvSpPr>
          <p:nvPr>
            <p:ph sz="half" idx="1" hasCustomPrompt="1"/>
          </p:nvPr>
        </p:nvSpPr>
        <p:spPr>
          <a:xfrm>
            <a:off x="1799302" y="1825625"/>
            <a:ext cx="4220498"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431925" indent="-60325">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4" name="Espace réservé du contenu 3"/>
          <p:cNvSpPr>
            <a:spLocks noGrp="1"/>
          </p:cNvSpPr>
          <p:nvPr>
            <p:ph sz="half" idx="2" hasCustomPrompt="1"/>
          </p:nvPr>
        </p:nvSpPr>
        <p:spPr>
          <a:xfrm>
            <a:off x="6172200" y="1825625"/>
            <a:ext cx="4264891" cy="4351338"/>
          </a:xfrm>
        </p:spPr>
        <p:txBody>
          <a:bodyPr/>
          <a:lstStyle>
            <a:lvl1pPr marL="268288" marR="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lvl1pPr>
            <a:lvl2pPr marL="628650" indent="-171450">
              <a:defRPr/>
            </a:lvl2pPr>
            <a:lvl3pPr marL="1081088" indent="-166688">
              <a:defRPr/>
            </a:lvl3pPr>
            <a:lvl4pPr marL="1524000" indent="-152400">
              <a:defRPr/>
            </a:lvl4pPr>
            <a:lvl5pPr marL="1976438" indent="-147638">
              <a:defRPr/>
            </a:lvl5pPr>
          </a:lstStyle>
          <a:p>
            <a:pPr marL="268288" marR="0" lvl="0" indent="-268288" algn="l" defTabSz="914400" rtl="0" eaLnBrk="1" fontAlgn="auto" latinLnBrk="0" hangingPunct="1">
              <a:lnSpc>
                <a:spcPct val="90000"/>
              </a:lnSpc>
              <a:spcBef>
                <a:spcPts val="1000"/>
              </a:spcBef>
              <a:spcAft>
                <a:spcPts val="0"/>
              </a:spcAft>
              <a:buClr>
                <a:srgbClr val="D81A1C"/>
              </a:buClr>
              <a:buSzTx/>
              <a:buFont typeface="Arial" panose="020B0604020202020204" pitchFamily="34" charset="0"/>
              <a:buChar char="•"/>
              <a:tabLst/>
              <a:defRPr/>
            </a:pPr>
            <a:r>
              <a:rPr lang="fr-FR"/>
              <a:t>Change master text style</a:t>
            </a:r>
          </a:p>
          <a:p>
            <a:pPr lvl="1"/>
            <a:r>
              <a:rPr lang="fr-FR"/>
              <a:t>Second level</a:t>
            </a:r>
          </a:p>
          <a:p>
            <a:pPr lvl="2"/>
            <a:r>
              <a:rPr lang="fr-FR"/>
              <a:t>Third level</a:t>
            </a:r>
            <a:endParaRPr lang="fr-BE"/>
          </a:p>
        </p:txBody>
      </p:sp>
      <p:sp>
        <p:nvSpPr>
          <p:cNvPr id="5" name="Titre 1">
            <a:extLst>
              <a:ext uri="{FF2B5EF4-FFF2-40B4-BE49-F238E27FC236}">
                <a16:creationId xmlns:a16="http://schemas.microsoft.com/office/drawing/2014/main" id="{35C545CE-72B3-4E12-8B98-DFF48004107A}"/>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156216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seul">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re 1">
            <a:extLst>
              <a:ext uri="{FF2B5EF4-FFF2-40B4-BE49-F238E27FC236}">
                <a16:creationId xmlns:a16="http://schemas.microsoft.com/office/drawing/2014/main" id="{75CF8457-64FC-4063-9862-B0916BDE079C}"/>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3559914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slide v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1820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mage avec tex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Espace réservé pour une image  2"/>
          <p:cNvSpPr>
            <a:spLocks noGrp="1"/>
          </p:cNvSpPr>
          <p:nvPr>
            <p:ph type="pic" idx="1" hasCustomPrompt="1"/>
          </p:nvPr>
        </p:nvSpPr>
        <p:spPr>
          <a:xfrm>
            <a:off x="1764144" y="2057400"/>
            <a:ext cx="4331853" cy="381158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r-FR"/>
              <a:t>Click on the icon to insert an image</a:t>
            </a:r>
            <a:endParaRPr lang="fr-BE"/>
          </a:p>
        </p:txBody>
      </p:sp>
      <p:sp>
        <p:nvSpPr>
          <p:cNvPr id="4" name="Espace réservé du texte 3"/>
          <p:cNvSpPr>
            <a:spLocks noGrp="1"/>
          </p:cNvSpPr>
          <p:nvPr>
            <p:ph type="body" sz="half" idx="2" hasCustomPrompt="1"/>
          </p:nvPr>
        </p:nvSpPr>
        <p:spPr>
          <a:xfrm>
            <a:off x="6095998" y="2057400"/>
            <a:ext cx="4331857" cy="3811588"/>
          </a:xfrm>
        </p:spPr>
        <p:txBody>
          <a:bodyPr>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Change master text style</a:t>
            </a:r>
          </a:p>
        </p:txBody>
      </p:sp>
      <p:sp>
        <p:nvSpPr>
          <p:cNvPr id="5" name="Titre 1">
            <a:extLst>
              <a:ext uri="{FF2B5EF4-FFF2-40B4-BE49-F238E27FC236}">
                <a16:creationId xmlns:a16="http://schemas.microsoft.com/office/drawing/2014/main" id="{7D5FE63B-9C10-455C-A818-4D3606BBCED1}"/>
              </a:ext>
            </a:extLst>
          </p:cNvPr>
          <p:cNvSpPr>
            <a:spLocks noGrp="1"/>
          </p:cNvSpPr>
          <p:nvPr>
            <p:ph type="title" hasCustomPrompt="1"/>
          </p:nvPr>
        </p:nvSpPr>
        <p:spPr>
          <a:xfrm>
            <a:off x="1799302" y="345461"/>
            <a:ext cx="8637789" cy="1325563"/>
          </a:xfrm>
        </p:spPr>
        <p:txBody>
          <a:bodyPr/>
          <a:lstStyle/>
          <a:p>
            <a:r>
              <a:rPr lang="fr-FR"/>
              <a:t>Change title style</a:t>
            </a:r>
            <a:endParaRPr lang="fr-BE"/>
          </a:p>
        </p:txBody>
      </p:sp>
    </p:spTree>
    <p:extLst>
      <p:ext uri="{BB962C8B-B14F-4D97-AF65-F5344CB8AC3E}">
        <p14:creationId xmlns:p14="http://schemas.microsoft.com/office/powerpoint/2010/main" val="2291920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Change title style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Change master text style</a:t>
            </a:r>
          </a:p>
          <a:p>
            <a:pPr lvl="1"/>
            <a:r>
              <a:rPr lang="fr-FR"/>
              <a:t>Second level</a:t>
            </a:r>
          </a:p>
          <a:p>
            <a:pPr lvl="2"/>
            <a:r>
              <a:rPr lang="fr-FR"/>
              <a:t>Third level</a:t>
            </a: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mn-lt"/>
              </a:defRPr>
            </a:lvl1pPr>
          </a:lstStyle>
          <a:p>
            <a:fld id="{C5389CC9-17CE-4DF9-8474-521CFDDE49E8}" type="datetimeFigureOut">
              <a:rPr lang="fr-BE" smtClean="0"/>
              <a:pPr/>
              <a:t>08-07-24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mn-lt"/>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mn-lt"/>
              </a:defRPr>
            </a:lvl1pPr>
          </a:lstStyle>
          <a:p>
            <a:fld id="{B8C414BF-7573-4B63-9595-FD7681D99699}" type="slidenum">
              <a:rPr lang="fr-BE" smtClean="0"/>
              <a:pPr/>
              <a:t>‹#›</a:t>
            </a:fld>
            <a:endParaRPr lang="fr-BE"/>
          </a:p>
        </p:txBody>
      </p:sp>
    </p:spTree>
    <p:extLst>
      <p:ext uri="{BB962C8B-B14F-4D97-AF65-F5344CB8AC3E}">
        <p14:creationId xmlns:p14="http://schemas.microsoft.com/office/powerpoint/2010/main" val="287514398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7" r:id="rId6"/>
  </p:sldLayoutIdLst>
  <p:txStyles>
    <p:titleStyle>
      <a:lvl1pPr algn="l" defTabSz="914400" rtl="0" eaLnBrk="1" latinLnBrk="0" hangingPunct="1">
        <a:lnSpc>
          <a:spcPct val="90000"/>
        </a:lnSpc>
        <a:spcBef>
          <a:spcPct val="0"/>
        </a:spcBef>
        <a:buNone/>
        <a:defRPr sz="4400" kern="1200">
          <a:solidFill>
            <a:srgbClr val="D81A1A"/>
          </a:solidFill>
          <a:latin typeface="+mn-lt"/>
          <a:ea typeface="+mj-ea"/>
          <a:cs typeface="+mj-cs"/>
        </a:defRPr>
      </a:lvl1pPr>
    </p:titleStyle>
    <p:body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hyperlink" Target="https://www.enabel.be/grants/" TargetMode="Externa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814483-6737-CCDD-6CA1-0615D4CC296B}"/>
              </a:ext>
            </a:extLst>
          </p:cNvPr>
          <p:cNvSpPr>
            <a:spLocks noGrp="1"/>
          </p:cNvSpPr>
          <p:nvPr>
            <p:ph type="ctrTitle"/>
          </p:nvPr>
        </p:nvSpPr>
        <p:spPr>
          <a:xfrm>
            <a:off x="197243" y="3321170"/>
            <a:ext cx="7088460" cy="1651666"/>
          </a:xfrm>
        </p:spPr>
        <p:txBody>
          <a:bodyPr>
            <a:noAutofit/>
          </a:bodyPr>
          <a:lstStyle/>
          <a:p>
            <a:br>
              <a:rPr lang="nl-BE" b="1">
                <a:solidFill>
                  <a:srgbClr val="C00000"/>
                </a:solidFill>
              </a:rPr>
            </a:br>
            <a:br>
              <a:rPr lang="nl-BE" b="1">
                <a:solidFill>
                  <a:srgbClr val="C00000"/>
                </a:solidFill>
              </a:rPr>
            </a:br>
            <a:r>
              <a:rPr lang="nl-BE" b="1">
                <a:solidFill>
                  <a:srgbClr val="C00000"/>
                </a:solidFill>
              </a:rPr>
              <a:t>Call For Proposals</a:t>
            </a:r>
            <a:br>
              <a:rPr lang="nl-BE">
                <a:solidFill>
                  <a:srgbClr val="C00000"/>
                </a:solidFill>
              </a:rPr>
            </a:br>
            <a:r>
              <a:rPr lang="en-US" sz="3200">
                <a:solidFill>
                  <a:srgbClr val="C00000"/>
                </a:solidFill>
              </a:rPr>
              <a:t>Supporting vulnerable youth to develop sustainable micro- and small businesses for enhanced resilience and economic integration in Busoga region</a:t>
            </a:r>
            <a:endParaRPr lang="en-UG">
              <a:solidFill>
                <a:srgbClr val="C00000"/>
              </a:solidFill>
            </a:endParaRPr>
          </a:p>
        </p:txBody>
      </p:sp>
      <p:sp>
        <p:nvSpPr>
          <p:cNvPr id="3" name="Subtitle 2">
            <a:extLst>
              <a:ext uri="{FF2B5EF4-FFF2-40B4-BE49-F238E27FC236}">
                <a16:creationId xmlns:a16="http://schemas.microsoft.com/office/drawing/2014/main" id="{347B1179-C751-F2B8-F5C3-C07A95C099BA}"/>
              </a:ext>
            </a:extLst>
          </p:cNvPr>
          <p:cNvSpPr>
            <a:spLocks noGrp="1"/>
          </p:cNvSpPr>
          <p:nvPr>
            <p:ph type="subTitle" idx="1"/>
          </p:nvPr>
        </p:nvSpPr>
        <p:spPr>
          <a:xfrm>
            <a:off x="197243" y="5047380"/>
            <a:ext cx="6616513" cy="1166607"/>
          </a:xfrm>
        </p:spPr>
        <p:txBody>
          <a:bodyPr>
            <a:normAutofit/>
          </a:bodyPr>
          <a:lstStyle/>
          <a:p>
            <a:r>
              <a:rPr lang="en-US" sz="2800"/>
              <a:t>Information sessions</a:t>
            </a:r>
            <a:endParaRPr lang="en-UG" sz="2800"/>
          </a:p>
        </p:txBody>
      </p:sp>
    </p:spTree>
    <p:extLst>
      <p:ext uri="{BB962C8B-B14F-4D97-AF65-F5344CB8AC3E}">
        <p14:creationId xmlns:p14="http://schemas.microsoft.com/office/powerpoint/2010/main" val="5674041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8085825" cy="1143000"/>
          </a:xfrm>
        </p:spPr>
        <p:txBody>
          <a:bodyPr>
            <a:normAutofit fontScale="90000"/>
          </a:bodyPr>
          <a:lstStyle/>
          <a:p>
            <a:r>
              <a:rPr lang="fr-BE" b="1">
                <a:solidFill>
                  <a:srgbClr val="C00000"/>
                </a:solidFill>
              </a:rPr>
              <a:t>2. Call objectives – ‘</a:t>
            </a:r>
            <a:r>
              <a:rPr lang="fr-BE" b="1" err="1">
                <a:solidFill>
                  <a:srgbClr val="C00000"/>
                </a:solidFill>
              </a:rPr>
              <a:t>Sustainable</a:t>
            </a:r>
            <a:r>
              <a:rPr lang="fr-BE" b="1">
                <a:solidFill>
                  <a:srgbClr val="C00000"/>
                </a:solidFill>
              </a:rPr>
              <a:t> </a:t>
            </a:r>
            <a:r>
              <a:rPr lang="fr-BE" b="1" err="1">
                <a:solidFill>
                  <a:srgbClr val="C00000"/>
                </a:solidFill>
              </a:rPr>
              <a:t>livelihoods</a:t>
            </a:r>
            <a:r>
              <a:rPr lang="fr-BE" b="1">
                <a:solidFill>
                  <a:srgbClr val="C00000"/>
                </a:solidFill>
              </a:rPr>
              <a:t>’</a:t>
            </a:r>
            <a:endParaRPr lang="en-US" b="1">
              <a:solidFill>
                <a:srgbClr val="C00000"/>
              </a:solidFill>
              <a:highlight>
                <a:srgbClr val="FFFF00"/>
              </a:highlight>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lgn="l">
              <a:buNone/>
            </a:pPr>
            <a:endParaRPr lang="en-GB" b="0" i="0" u="none" strike="noStrike" baseline="0">
              <a:solidFill>
                <a:srgbClr val="000000"/>
              </a:solidFill>
            </a:endParaRPr>
          </a:p>
          <a:p>
            <a:pPr marL="0" indent="0" algn="l">
              <a:buNone/>
            </a:pPr>
            <a:r>
              <a:rPr lang="en-GB" sz="2400" b="0" i="0" u="sng" strike="noStrike" baseline="0">
                <a:solidFill>
                  <a:srgbClr val="000000"/>
                </a:solidFill>
              </a:rPr>
              <a:t>Criteria for established ‘sustainable livelihoods’:</a:t>
            </a:r>
          </a:p>
          <a:p>
            <a:r>
              <a:rPr lang="en-US" sz="2400" b="0" i="0" u="none" strike="noStrike" baseline="0">
                <a:solidFill>
                  <a:srgbClr val="000000"/>
                </a:solidFill>
              </a:rPr>
              <a:t>Minimum of 3 consecutive months with stable income; </a:t>
            </a:r>
          </a:p>
          <a:p>
            <a:r>
              <a:rPr lang="en-US" sz="2400" b="0" i="0" u="none" strike="noStrike" baseline="0">
                <a:solidFill>
                  <a:srgbClr val="000000"/>
                </a:solidFill>
              </a:rPr>
              <a:t>Stable income will be defined at a level of a </a:t>
            </a:r>
            <a:r>
              <a:rPr lang="en-US" sz="2400" b="1" i="0" u="none" strike="noStrike" baseline="0">
                <a:solidFill>
                  <a:srgbClr val="000000"/>
                </a:solidFill>
              </a:rPr>
              <a:t>minimum </a:t>
            </a:r>
            <a:r>
              <a:rPr lang="en-US" sz="2400" b="0" i="0" u="none" strike="noStrike" baseline="0">
                <a:solidFill>
                  <a:srgbClr val="000000"/>
                </a:solidFill>
              </a:rPr>
              <a:t>net income of UGX 214,000 per month; </a:t>
            </a:r>
          </a:p>
          <a:p>
            <a:r>
              <a:rPr lang="en-US" sz="2400" b="0" i="0" u="none" strike="noStrike" baseline="0">
                <a:solidFill>
                  <a:srgbClr val="000000"/>
                </a:solidFill>
              </a:rPr>
              <a:t>Enhanced incomes of targeted beneficiaries by at least 20% of monthly income. The income increase should raise the income of the targeted beneficiary to at least UGX 214,000 net and above. </a:t>
            </a:r>
          </a:p>
          <a:p>
            <a:pPr marL="0" indent="0">
              <a:buNone/>
            </a:pPr>
            <a:endParaRPr lang="en-US"/>
          </a:p>
        </p:txBody>
      </p:sp>
    </p:spTree>
    <p:extLst>
      <p:ext uri="{BB962C8B-B14F-4D97-AF65-F5344CB8AC3E}">
        <p14:creationId xmlns:p14="http://schemas.microsoft.com/office/powerpoint/2010/main" val="20136336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a:solidFill>
                  <a:srgbClr val="C00000"/>
                </a:solidFill>
              </a:rPr>
              <a:t>2. Call volume and </a:t>
            </a:r>
            <a:r>
              <a:rPr lang="fr-BE" b="1" err="1">
                <a:solidFill>
                  <a:srgbClr val="C00000"/>
                </a:solidFill>
              </a:rPr>
              <a:t>grant</a:t>
            </a:r>
            <a:r>
              <a:rPr lang="fr-BE" b="1">
                <a:solidFill>
                  <a:srgbClr val="C00000"/>
                </a:solidFill>
              </a:rPr>
              <a:t> </a:t>
            </a:r>
            <a:r>
              <a:rPr lang="fr-BE" b="1" err="1">
                <a:solidFill>
                  <a:srgbClr val="C00000"/>
                </a:solidFill>
              </a:rPr>
              <a:t>amounts</a:t>
            </a:r>
            <a:endParaRPr lang="en-US" b="1">
              <a:solidFill>
                <a:srgbClr val="C00000"/>
              </a:solidFill>
            </a:endParaRPr>
          </a:p>
        </p:txBody>
      </p:sp>
      <p:sp>
        <p:nvSpPr>
          <p:cNvPr id="3" name="Content Placeholder 2"/>
          <p:cNvSpPr>
            <a:spLocks noGrp="1"/>
          </p:cNvSpPr>
          <p:nvPr>
            <p:ph idx="1"/>
          </p:nvPr>
        </p:nvSpPr>
        <p:spPr>
          <a:xfrm>
            <a:off x="1574104" y="1768499"/>
            <a:ext cx="9043792" cy="4554310"/>
          </a:xfrm>
        </p:spPr>
        <p:txBody>
          <a:bodyPr vert="horz" lIns="91440" tIns="45720" rIns="91440" bIns="45720" rtlCol="0" anchor="t">
            <a:normAutofit/>
          </a:bodyPr>
          <a:lstStyle/>
          <a:p>
            <a:pPr marL="0" indent="0">
              <a:buNone/>
            </a:pPr>
            <a:r>
              <a:rPr lang="en-US">
                <a:solidFill>
                  <a:schemeClr val="tx1">
                    <a:lumMod val="65000"/>
                    <a:lumOff val="35000"/>
                  </a:schemeClr>
                </a:solidFill>
              </a:rPr>
              <a:t>Total call volume is </a:t>
            </a:r>
            <a:r>
              <a:rPr lang="en-US" b="1">
                <a:solidFill>
                  <a:schemeClr val="tx1">
                    <a:lumMod val="65000"/>
                    <a:lumOff val="35000"/>
                  </a:schemeClr>
                </a:solidFill>
              </a:rPr>
              <a:t>650,000 EUR </a:t>
            </a:r>
            <a:r>
              <a:rPr lang="en-US" sz="2400" b="0" i="0">
                <a:solidFill>
                  <a:schemeClr val="tx1">
                    <a:lumMod val="65000"/>
                    <a:lumOff val="35000"/>
                  </a:schemeClr>
                </a:solidFill>
                <a:effectLst/>
              </a:rPr>
              <a:t> </a:t>
            </a:r>
            <a:endParaRPr lang="en-US" sz="3600" b="0" i="0">
              <a:solidFill>
                <a:schemeClr val="tx1">
                  <a:lumMod val="65000"/>
                  <a:lumOff val="35000"/>
                </a:schemeClr>
              </a:solidFill>
              <a:effectLst/>
              <a:ea typeface="Calibri" panose="020F0502020204030204"/>
              <a:cs typeface="Calibri" panose="020F0502020204030204"/>
            </a:endParaRPr>
          </a:p>
          <a:p>
            <a:pPr marL="0" indent="0">
              <a:buNone/>
            </a:pPr>
            <a:endParaRPr lang="en-US" b="1">
              <a:solidFill>
                <a:schemeClr val="tx1">
                  <a:lumMod val="65000"/>
                  <a:lumOff val="35000"/>
                </a:schemeClr>
              </a:solidFill>
              <a:cs typeface="Calibri"/>
            </a:endParaRPr>
          </a:p>
          <a:p>
            <a:pPr marL="0" indent="0">
              <a:buNone/>
            </a:pPr>
            <a:r>
              <a:rPr lang="en-US">
                <a:solidFill>
                  <a:schemeClr val="tx1">
                    <a:lumMod val="65000"/>
                    <a:lumOff val="35000"/>
                  </a:schemeClr>
                </a:solidFill>
                <a:cs typeface="Calibri"/>
              </a:rPr>
              <a:t>Grant applications must fall between </a:t>
            </a:r>
            <a:r>
              <a:rPr lang="en-US" b="1">
                <a:solidFill>
                  <a:schemeClr val="tx1">
                    <a:lumMod val="65000"/>
                    <a:lumOff val="35000"/>
                  </a:schemeClr>
                </a:solidFill>
                <a:cs typeface="Calibri"/>
              </a:rPr>
              <a:t>minimum 150,000</a:t>
            </a:r>
            <a:r>
              <a:rPr lang="en-US">
                <a:solidFill>
                  <a:schemeClr val="tx1">
                    <a:lumMod val="65000"/>
                    <a:lumOff val="35000"/>
                  </a:schemeClr>
                </a:solidFill>
                <a:cs typeface="Calibri"/>
              </a:rPr>
              <a:t> and </a:t>
            </a:r>
            <a:r>
              <a:rPr lang="en-US" b="1">
                <a:solidFill>
                  <a:schemeClr val="tx1">
                    <a:lumMod val="65000"/>
                    <a:lumOff val="35000"/>
                  </a:schemeClr>
                </a:solidFill>
                <a:cs typeface="Calibri"/>
              </a:rPr>
              <a:t>maximum 350,000</a:t>
            </a:r>
            <a:r>
              <a:rPr lang="en-US">
                <a:solidFill>
                  <a:schemeClr val="tx1">
                    <a:lumMod val="65000"/>
                    <a:lumOff val="35000"/>
                  </a:schemeClr>
                </a:solidFill>
                <a:cs typeface="Calibri"/>
              </a:rPr>
              <a:t> </a:t>
            </a:r>
            <a:r>
              <a:rPr lang="en-US" b="1">
                <a:solidFill>
                  <a:schemeClr val="tx1">
                    <a:lumMod val="65000"/>
                    <a:lumOff val="35000"/>
                  </a:schemeClr>
                </a:solidFill>
                <a:cs typeface="Calibri"/>
              </a:rPr>
              <a:t>EUR</a:t>
            </a:r>
            <a:endParaRPr lang="en-US">
              <a:solidFill>
                <a:schemeClr val="tx1">
                  <a:lumMod val="65000"/>
                  <a:lumOff val="35000"/>
                </a:schemeClr>
              </a:solidFill>
              <a:ea typeface="Calibri"/>
              <a:cs typeface="Calibri"/>
            </a:endParaRPr>
          </a:p>
          <a:p>
            <a:pPr marL="0" indent="0">
              <a:buNone/>
            </a:pPr>
            <a:endParaRPr lang="en-US">
              <a:solidFill>
                <a:schemeClr val="tx1">
                  <a:lumMod val="65000"/>
                  <a:lumOff val="35000"/>
                </a:schemeClr>
              </a:solidFill>
              <a:cs typeface="Calibri"/>
            </a:endParaRPr>
          </a:p>
          <a:p>
            <a:pPr marL="0" indent="0">
              <a:buNone/>
            </a:pPr>
            <a:endParaRPr lang="en-US">
              <a:cs typeface="Calibri"/>
            </a:endParaRPr>
          </a:p>
        </p:txBody>
      </p:sp>
    </p:spTree>
    <p:extLst>
      <p:ext uri="{BB962C8B-B14F-4D97-AF65-F5344CB8AC3E}">
        <p14:creationId xmlns:p14="http://schemas.microsoft.com/office/powerpoint/2010/main" val="229723887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a:solidFill>
                  <a:srgbClr val="C00000"/>
                </a:solidFill>
              </a:rPr>
              <a:t>3. </a:t>
            </a:r>
            <a:r>
              <a:rPr lang="fr-BE" b="1" err="1">
                <a:solidFill>
                  <a:srgbClr val="C00000"/>
                </a:solidFill>
              </a:rPr>
              <a:t>Admissibility</a:t>
            </a:r>
            <a:r>
              <a:rPr lang="fr-BE" b="1">
                <a:solidFill>
                  <a:srgbClr val="C00000"/>
                </a:solidFill>
              </a:rPr>
              <a:t> </a:t>
            </a:r>
            <a:r>
              <a:rPr lang="fr-BE" b="1" err="1">
                <a:solidFill>
                  <a:srgbClr val="C00000"/>
                </a:solidFill>
              </a:rPr>
              <a:t>criteria</a:t>
            </a:r>
            <a:r>
              <a:rPr lang="fr-BE" b="1">
                <a:solidFill>
                  <a:srgbClr val="C00000"/>
                </a:solidFill>
              </a:rPr>
              <a:t> – 3 </a:t>
            </a:r>
            <a:r>
              <a:rPr lang="fr-BE" b="1" err="1">
                <a:solidFill>
                  <a:srgbClr val="C00000"/>
                </a:solidFill>
              </a:rPr>
              <a:t>levels</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a:normAutofit/>
          </a:bodyPr>
          <a:lstStyle/>
          <a:p>
            <a:pPr marL="0" indent="0">
              <a:buNone/>
            </a:pPr>
            <a:endParaRPr lang="en-US">
              <a:solidFill>
                <a:schemeClr val="tx2"/>
              </a:solidFill>
            </a:endParaRPr>
          </a:p>
          <a:p>
            <a:pPr marL="514350" indent="-514350">
              <a:buFont typeface="Arial"/>
              <a:buAutoNum type="alphaUcParenR"/>
            </a:pPr>
            <a:r>
              <a:rPr lang="en-US" b="1" u="sng"/>
              <a:t>The actors: </a:t>
            </a:r>
            <a:r>
              <a:rPr lang="en-US"/>
              <a:t>Admissible applicants</a:t>
            </a:r>
          </a:p>
          <a:p>
            <a:pPr marL="514350" indent="-514350">
              <a:buFont typeface="Arial"/>
              <a:buAutoNum type="alphaUcParenR"/>
            </a:pPr>
            <a:endParaRPr lang="en-US"/>
          </a:p>
          <a:p>
            <a:pPr marL="514350" indent="-514350">
              <a:buFont typeface="Arial"/>
              <a:buAutoNum type="alphaUcParenR"/>
            </a:pPr>
            <a:r>
              <a:rPr lang="en-US" b="1" u="sng"/>
              <a:t>The actions: </a:t>
            </a:r>
            <a:r>
              <a:rPr lang="en-US"/>
              <a:t>Admissible actions for grants</a:t>
            </a:r>
          </a:p>
          <a:p>
            <a:pPr marL="514350" indent="-514350">
              <a:buFont typeface="Arial"/>
              <a:buAutoNum type="alphaUcParenR"/>
            </a:pPr>
            <a:endParaRPr lang="en-US"/>
          </a:p>
          <a:p>
            <a:pPr marL="514350" indent="-514350">
              <a:buFont typeface="Arial"/>
              <a:buAutoNum type="alphaUcParenR"/>
            </a:pPr>
            <a:r>
              <a:rPr lang="en-US" b="1" u="sng"/>
              <a:t>The costs: </a:t>
            </a:r>
            <a:r>
              <a:rPr lang="en-US"/>
              <a:t>Admissible types of costs that may be included in grants</a:t>
            </a:r>
          </a:p>
          <a:p>
            <a:pPr marL="0" indent="0">
              <a:buNone/>
            </a:pPr>
            <a:endParaRPr lang="en-US"/>
          </a:p>
        </p:txBody>
      </p:sp>
    </p:spTree>
    <p:extLst>
      <p:ext uri="{BB962C8B-B14F-4D97-AF65-F5344CB8AC3E}">
        <p14:creationId xmlns:p14="http://schemas.microsoft.com/office/powerpoint/2010/main" val="374219671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(lead) </a:t>
            </a:r>
            <a:r>
              <a:rPr lang="fr-BE" b="1" err="1">
                <a:solidFill>
                  <a:srgbClr val="C00000"/>
                </a:solidFill>
              </a:rPr>
              <a:t>applicant</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017723" y="1536095"/>
            <a:ext cx="10144458" cy="5168219"/>
          </a:xfrm>
        </p:spPr>
        <p:txBody>
          <a:bodyPr vert="horz" lIns="91440" tIns="45720" rIns="91440" bIns="45720" rtlCol="0" anchor="t">
            <a:normAutofit fontScale="92500" lnSpcReduction="10000"/>
          </a:bodyPr>
          <a:lstStyle/>
          <a:p>
            <a:pPr algn="l"/>
            <a:endParaRPr lang="en-GB" sz="1800" b="0" i="0" u="none" strike="noStrike" baseline="0">
              <a:solidFill>
                <a:srgbClr val="000000"/>
              </a:solidFill>
              <a:latin typeface="Georgia" panose="02040502050405020303" pitchFamily="18" charset="0"/>
            </a:endParaRPr>
          </a:p>
          <a:p>
            <a:r>
              <a:rPr lang="en-US" sz="2400" b="0" i="0" u="none" strike="noStrike" baseline="0">
                <a:solidFill>
                  <a:srgbClr val="000000"/>
                </a:solidFill>
              </a:rPr>
              <a:t>Be a legal entity;</a:t>
            </a:r>
            <a:endParaRPr lang="en-GB" sz="2400" b="0" i="0" u="none" strike="noStrike" baseline="0">
              <a:solidFill>
                <a:srgbClr val="000000"/>
              </a:solidFill>
            </a:endParaRPr>
          </a:p>
          <a:p>
            <a:r>
              <a:rPr lang="en-US" sz="2400" b="0" i="0" u="none" strike="noStrike" baseline="0">
                <a:solidFill>
                  <a:srgbClr val="000000"/>
                </a:solidFill>
              </a:rPr>
              <a:t>Be</a:t>
            </a:r>
            <a:r>
              <a:rPr lang="en-US" sz="2400" b="1" i="0" u="none" strike="noStrike" baseline="0">
                <a:solidFill>
                  <a:srgbClr val="000000"/>
                </a:solidFill>
              </a:rPr>
              <a:t> a private not for profit entity or foundation</a:t>
            </a:r>
            <a:r>
              <a:rPr lang="en-US" sz="2400" b="0" i="0" u="none" strike="noStrike" baseline="0">
                <a:solidFill>
                  <a:srgbClr val="000000"/>
                </a:solidFill>
              </a:rPr>
              <a:t>; </a:t>
            </a:r>
          </a:p>
          <a:p>
            <a:r>
              <a:rPr lang="en-US" sz="2400" i="0" u="none" strike="noStrike" baseline="0">
                <a:solidFill>
                  <a:srgbClr val="000000"/>
                </a:solidFill>
              </a:rPr>
              <a:t>Be established or represented in Uganda</a:t>
            </a:r>
            <a:r>
              <a:rPr lang="en-US" sz="2400">
                <a:solidFill>
                  <a:srgbClr val="404040"/>
                </a:solidFill>
              </a:rPr>
              <a:t> (</a:t>
            </a:r>
            <a:r>
              <a:rPr lang="en-US" sz="2400" b="1">
                <a:solidFill>
                  <a:srgbClr val="404040"/>
                </a:solidFill>
              </a:rPr>
              <a:t>= registered!)</a:t>
            </a:r>
            <a:r>
              <a:rPr lang="en-US" sz="2400" b="1" i="0" u="none" strike="noStrike" baseline="0">
                <a:solidFill>
                  <a:srgbClr val="000000"/>
                </a:solidFill>
              </a:rPr>
              <a:t>; </a:t>
            </a:r>
          </a:p>
          <a:p>
            <a:r>
              <a:rPr lang="en-US" sz="2400" b="0" i="0" u="none" strike="noStrike" baseline="0">
                <a:solidFill>
                  <a:srgbClr val="000000"/>
                </a:solidFill>
              </a:rPr>
              <a:t>Be a National or International Non-Governmental Organization, Civil Society or Community-Based Organization, or Foundation; </a:t>
            </a:r>
            <a:r>
              <a:rPr lang="en-GB" sz="2400" b="0" i="0" u="none" strike="noStrike" baseline="0">
                <a:solidFill>
                  <a:srgbClr val="000000"/>
                </a:solidFill>
              </a:rPr>
              <a:t>Business Membership Organisation; or </a:t>
            </a:r>
            <a:r>
              <a:rPr lang="en-US" sz="2400" b="0" i="0" u="none" strike="noStrike" baseline="0">
                <a:solidFill>
                  <a:srgbClr val="000000"/>
                </a:solidFill>
              </a:rPr>
              <a:t>Non-profit Business Development Service Provider;</a:t>
            </a:r>
          </a:p>
          <a:p>
            <a:r>
              <a:rPr lang="en-US" sz="2400" b="0" i="0" u="none" strike="noStrike" baseline="0">
                <a:solidFill>
                  <a:srgbClr val="000000"/>
                </a:solidFill>
              </a:rPr>
              <a:t>Have demonstrated local expertise and experience in managing quality business development initiatives and economic empowerment of vulnerable youth and young women in a Uganda for – at least – the past 2 years; </a:t>
            </a:r>
          </a:p>
          <a:p>
            <a:pPr algn="l"/>
            <a:r>
              <a:rPr lang="en-US" sz="2400" b="0" i="0" u="none" strike="noStrike" baseline="0">
                <a:solidFill>
                  <a:srgbClr val="000000"/>
                </a:solidFill>
              </a:rPr>
              <a:t>Be directly responsible for the preparation and management of the action with the co-applicant </a:t>
            </a:r>
            <a:r>
              <a:rPr lang="en-US" sz="2400" b="1" i="0" u="none" strike="noStrike" baseline="0">
                <a:solidFill>
                  <a:srgbClr val="000000"/>
                </a:solidFill>
              </a:rPr>
              <a:t>(where applicable) </a:t>
            </a:r>
            <a:r>
              <a:rPr lang="en-US" sz="2400" b="0" i="0" u="none" strike="noStrike" baseline="0">
                <a:solidFill>
                  <a:srgbClr val="000000"/>
                </a:solidFill>
              </a:rPr>
              <a:t>and not be acting as an intermediary; </a:t>
            </a:r>
            <a:endParaRPr lang="en-GB" sz="2400" b="0" i="0" u="none" strike="noStrike" baseline="0">
              <a:solidFill>
                <a:srgbClr val="000000"/>
              </a:solidFill>
            </a:endParaRPr>
          </a:p>
          <a:p>
            <a:r>
              <a:rPr lang="en-US" sz="2400" b="0" i="0" u="none" strike="noStrike" baseline="0">
                <a:solidFill>
                  <a:srgbClr val="000000"/>
                </a:solidFill>
              </a:rPr>
              <a:t>Have an active Bank Account for the past 12 months; </a:t>
            </a:r>
            <a:endParaRPr lang="en-GB" sz="2400" b="0" i="0" u="none" strike="noStrike" baseline="0">
              <a:solidFill>
                <a:srgbClr val="000000"/>
              </a:solidFill>
            </a:endParaRPr>
          </a:p>
          <a:p>
            <a:r>
              <a:rPr lang="en-US" sz="2400" b="0" i="0" u="none" strike="noStrike" baseline="0">
                <a:solidFill>
                  <a:srgbClr val="000000"/>
                </a:solidFill>
              </a:rPr>
              <a:t>Have in-house financial management capacity. </a:t>
            </a:r>
          </a:p>
          <a:p>
            <a:pPr algn="l"/>
            <a:endParaRPr lang="en-US" sz="1800" b="0" i="0" u="none" strike="noStrike" baseline="0">
              <a:solidFill>
                <a:srgbClr val="000000"/>
              </a:solidFill>
              <a:latin typeface="Georgia" panose="02040502050405020303" pitchFamily="18" charset="0"/>
            </a:endParaRPr>
          </a:p>
          <a:p>
            <a:endParaRPr lang="en-US" sz="1800" b="0" i="0" u="none" strike="noStrike" baseline="0">
              <a:solidFill>
                <a:srgbClr val="000000"/>
              </a:solidFill>
              <a:latin typeface="Georgia" panose="02040502050405020303" pitchFamily="18" charset="0"/>
            </a:endParaRPr>
          </a:p>
          <a:p>
            <a:pPr marL="0" indent="0">
              <a:buNone/>
            </a:pPr>
            <a:endParaRPr lang="en-US"/>
          </a:p>
        </p:txBody>
      </p:sp>
    </p:spTree>
    <p:extLst>
      <p:ext uri="{BB962C8B-B14F-4D97-AF65-F5344CB8AC3E}">
        <p14:creationId xmlns:p14="http://schemas.microsoft.com/office/powerpoint/2010/main" val="15622895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(lead) </a:t>
            </a:r>
            <a:r>
              <a:rPr lang="fr-BE" b="1" err="1">
                <a:solidFill>
                  <a:srgbClr val="C00000"/>
                </a:solidFill>
              </a:rPr>
              <a:t>applicant</a:t>
            </a:r>
            <a:r>
              <a:rPr lang="fr-BE" b="1">
                <a:solidFill>
                  <a:srgbClr val="C00000"/>
                </a:solidFill>
              </a:rPr>
              <a:t> </a:t>
            </a:r>
            <a:endParaRPr lang="en-US" b="1">
              <a:solidFill>
                <a:srgbClr val="C00000"/>
              </a:solidFill>
            </a:endParaRPr>
          </a:p>
        </p:txBody>
      </p:sp>
      <p:sp>
        <p:nvSpPr>
          <p:cNvPr id="3" name="Content Placeholder 2"/>
          <p:cNvSpPr>
            <a:spLocks noGrp="1"/>
          </p:cNvSpPr>
          <p:nvPr>
            <p:ph idx="1"/>
          </p:nvPr>
        </p:nvSpPr>
        <p:spPr>
          <a:xfrm>
            <a:off x="1691942" y="1356256"/>
            <a:ext cx="9043792" cy="5144029"/>
          </a:xfrm>
        </p:spPr>
        <p:txBody>
          <a:bodyPr>
            <a:normAutofit/>
          </a:bodyPr>
          <a:lstStyle/>
          <a:p>
            <a:pPr marL="0" indent="0">
              <a:buNone/>
            </a:pPr>
            <a:r>
              <a:rPr lang="en-US" b="1"/>
              <a:t>Exclusion grounds:</a:t>
            </a:r>
          </a:p>
          <a:p>
            <a:pPr lvl="0"/>
            <a:r>
              <a:rPr lang="en-US"/>
              <a:t>Annex VII grant agreement – Applicant’s declaration in application form completed and signed (Annex A guidelines)</a:t>
            </a:r>
          </a:p>
          <a:p>
            <a:pPr marL="0" indent="0">
              <a:buNone/>
            </a:pPr>
            <a:endParaRPr lang="en-US"/>
          </a:p>
          <a:p>
            <a:pPr marL="360362" lvl="1" indent="0">
              <a:buNone/>
            </a:pPr>
            <a:r>
              <a:rPr lang="en-US" sz="2800" b="1"/>
              <a:t>Supporting documents (upon preselection – </a:t>
            </a:r>
            <a:r>
              <a:rPr lang="en-US" sz="2800" b="1">
                <a:solidFill>
                  <a:srgbClr val="C00000"/>
                </a:solidFill>
              </a:rPr>
              <a:t>2</a:t>
            </a:r>
            <a:r>
              <a:rPr lang="en-US" sz="2800" b="1" baseline="30000">
                <a:solidFill>
                  <a:srgbClr val="C00000"/>
                </a:solidFill>
              </a:rPr>
              <a:t>nd</a:t>
            </a:r>
            <a:r>
              <a:rPr lang="en-US" sz="2800" b="1">
                <a:solidFill>
                  <a:srgbClr val="C00000"/>
                </a:solidFill>
              </a:rPr>
              <a:t> stage</a:t>
            </a:r>
            <a:r>
              <a:rPr lang="en-US" sz="2800" b="1"/>
              <a:t>): </a:t>
            </a:r>
          </a:p>
          <a:p>
            <a:pPr lvl="1"/>
            <a:r>
              <a:rPr lang="en-US" sz="2800"/>
              <a:t>Criminal record clearances from Interpol </a:t>
            </a:r>
          </a:p>
          <a:p>
            <a:pPr lvl="1"/>
            <a:r>
              <a:rPr lang="en-US" sz="2800"/>
              <a:t>NSSF clearance certificate</a:t>
            </a:r>
          </a:p>
          <a:p>
            <a:pPr lvl="1"/>
            <a:r>
              <a:rPr lang="en-US" sz="2800"/>
              <a:t>Tax clearance certificate</a:t>
            </a:r>
          </a:p>
          <a:p>
            <a:pPr marL="0" indent="0">
              <a:buNone/>
            </a:pPr>
            <a:endParaRPr lang="en-US"/>
          </a:p>
        </p:txBody>
      </p:sp>
    </p:spTree>
    <p:extLst>
      <p:ext uri="{BB962C8B-B14F-4D97-AF65-F5344CB8AC3E}">
        <p14:creationId xmlns:p14="http://schemas.microsoft.com/office/powerpoint/2010/main" val="1294498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64892" y="428854"/>
            <a:ext cx="9660193" cy="1143000"/>
          </a:xfrm>
        </p:spPr>
        <p:txBody>
          <a:bodyPr>
            <a:normAutofit/>
          </a:bodyPr>
          <a:lstStyle/>
          <a:p>
            <a:r>
              <a:rPr lang="fr-BE" b="1">
                <a:solidFill>
                  <a:srgbClr val="C00000"/>
                </a:solidFill>
              </a:rPr>
              <a:t>3a. The </a:t>
            </a:r>
            <a:r>
              <a:rPr lang="fr-BE" b="1" err="1">
                <a:solidFill>
                  <a:srgbClr val="C00000"/>
                </a:solidFill>
              </a:rPr>
              <a:t>actors</a:t>
            </a:r>
            <a:r>
              <a:rPr lang="fr-BE" b="1">
                <a:solidFill>
                  <a:srgbClr val="C00000"/>
                </a:solidFill>
              </a:rPr>
              <a:t>: Co-</a:t>
            </a:r>
            <a:r>
              <a:rPr lang="fr-BE" b="1" err="1">
                <a:solidFill>
                  <a:srgbClr val="C00000"/>
                </a:solidFill>
              </a:rPr>
              <a:t>applicants</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85000" lnSpcReduction="20000"/>
          </a:bodyPr>
          <a:lstStyle/>
          <a:p>
            <a:pPr marL="0" indent="0">
              <a:buNone/>
            </a:pPr>
            <a:endParaRPr lang="en-US">
              <a:solidFill>
                <a:schemeClr val="tx2"/>
              </a:solidFill>
            </a:endParaRPr>
          </a:p>
          <a:p>
            <a:pPr marL="0" indent="0">
              <a:buNone/>
            </a:pPr>
            <a:r>
              <a:rPr lang="en-GB" b="1">
                <a:solidFill>
                  <a:srgbClr val="C00000"/>
                </a:solidFill>
                <a:cs typeface="Calibri"/>
              </a:rPr>
              <a:t>The applicant</a:t>
            </a:r>
            <a:r>
              <a:rPr lang="en-GB">
                <a:solidFill>
                  <a:srgbClr val="C00000"/>
                </a:solidFill>
                <a:cs typeface="Calibri"/>
              </a:rPr>
              <a:t> </a:t>
            </a:r>
            <a:r>
              <a:rPr lang="en-GB" b="1">
                <a:solidFill>
                  <a:srgbClr val="C00000"/>
                </a:solidFill>
                <a:cs typeface="Calibri"/>
              </a:rPr>
              <a:t>may</a:t>
            </a:r>
            <a:r>
              <a:rPr lang="en-GB">
                <a:solidFill>
                  <a:srgbClr val="C00000"/>
                </a:solidFill>
                <a:cs typeface="Calibri"/>
              </a:rPr>
              <a:t> form a partnership and act with </a:t>
            </a:r>
            <a:r>
              <a:rPr lang="en-GB" b="1">
                <a:solidFill>
                  <a:srgbClr val="C00000"/>
                </a:solidFill>
                <a:cs typeface="Calibri"/>
              </a:rPr>
              <a:t>one and maximum two co-applicants (not obligatory!)</a:t>
            </a:r>
          </a:p>
          <a:p>
            <a:r>
              <a:rPr lang="en-GB">
                <a:solidFill>
                  <a:schemeClr val="tx1"/>
                </a:solidFill>
                <a:latin typeface="Calibri"/>
                <a:cs typeface="Calibri"/>
              </a:rPr>
              <a:t>The partnership between lead and co-applicants is to </a:t>
            </a:r>
            <a:r>
              <a:rPr lang="en-GB" b="1">
                <a:solidFill>
                  <a:schemeClr val="tx1"/>
                </a:solidFill>
                <a:latin typeface="Calibri"/>
                <a:cs typeface="Calibri"/>
              </a:rPr>
              <a:t>optimize cumulation of complementary expertise</a:t>
            </a:r>
            <a:r>
              <a:rPr lang="en-GB">
                <a:solidFill>
                  <a:schemeClr val="tx1"/>
                </a:solidFill>
                <a:latin typeface="Calibri"/>
                <a:cs typeface="Calibri"/>
              </a:rPr>
              <a:t>.</a:t>
            </a:r>
            <a:endParaRPr lang="en-GB">
              <a:solidFill>
                <a:schemeClr val="tx1"/>
              </a:solidFill>
              <a:cs typeface="Calibri"/>
            </a:endParaRPr>
          </a:p>
          <a:p>
            <a:r>
              <a:rPr lang="en-GB">
                <a:solidFill>
                  <a:schemeClr val="tx1"/>
                </a:solidFill>
                <a:ea typeface="+mn-lt"/>
                <a:cs typeface="+mn-lt"/>
              </a:rPr>
              <a:t>The </a:t>
            </a:r>
            <a:r>
              <a:rPr lang="en-GB">
                <a:solidFill>
                  <a:schemeClr val="tx1"/>
                </a:solidFill>
                <a:cs typeface="Calibri"/>
              </a:rPr>
              <a:t>selected </a:t>
            </a:r>
            <a:r>
              <a:rPr lang="en-GB" b="1">
                <a:solidFill>
                  <a:schemeClr val="tx1"/>
                </a:solidFill>
                <a:cs typeface="Calibri"/>
              </a:rPr>
              <a:t>applicant</a:t>
            </a:r>
            <a:r>
              <a:rPr lang="en-GB">
                <a:solidFill>
                  <a:schemeClr val="tx1"/>
                </a:solidFill>
                <a:cs typeface="Calibri"/>
              </a:rPr>
              <a:t> becomes the </a:t>
            </a:r>
            <a:r>
              <a:rPr lang="en-GB" b="1">
                <a:solidFill>
                  <a:schemeClr val="tx1"/>
                </a:solidFill>
                <a:cs typeface="Calibri"/>
              </a:rPr>
              <a:t>contracting-beneficiary</a:t>
            </a:r>
            <a:r>
              <a:rPr lang="en-GB">
                <a:solidFill>
                  <a:schemeClr val="tx1"/>
                </a:solidFill>
                <a:cs typeface="Calibri"/>
              </a:rPr>
              <a:t> and is the main point of contact for the contracting authority. It shall represent its co-applicant and act in their name. It shall design and coordinate implementation of the action. </a:t>
            </a:r>
          </a:p>
          <a:p>
            <a:r>
              <a:rPr lang="en-GB">
                <a:solidFill>
                  <a:schemeClr val="tx1"/>
                </a:solidFill>
                <a:cs typeface="Calibri"/>
              </a:rPr>
              <a:t>The </a:t>
            </a:r>
            <a:r>
              <a:rPr lang="en-GB" b="1">
                <a:solidFill>
                  <a:schemeClr val="tx1"/>
                </a:solidFill>
                <a:cs typeface="Calibri"/>
              </a:rPr>
              <a:t>co-applicant</a:t>
            </a:r>
            <a:r>
              <a:rPr lang="en-GB">
                <a:solidFill>
                  <a:schemeClr val="tx1"/>
                </a:solidFill>
                <a:cs typeface="Calibri"/>
              </a:rPr>
              <a:t> shall participate in the implementation of the action and the costs that they incur shall be eligible in the same way as those incurred by the lead applicant. </a:t>
            </a:r>
          </a:p>
          <a:p>
            <a:r>
              <a:rPr lang="nl-BE" sz="2800" b="0" i="0" u="none" strike="noStrike" baseline="0">
                <a:solidFill>
                  <a:srgbClr val="000000"/>
                </a:solidFill>
              </a:rPr>
              <a:t>Any co-applicants must sign a </a:t>
            </a:r>
            <a:r>
              <a:rPr lang="nl-BE" sz="2800" b="1" i="0" u="none" strike="noStrike" baseline="0">
                <a:solidFill>
                  <a:srgbClr val="000000"/>
                </a:solidFill>
              </a:rPr>
              <a:t>mandate </a:t>
            </a:r>
            <a:r>
              <a:rPr lang="nl-BE" sz="2800" b="0" i="0" u="none" strike="noStrike" baseline="0">
                <a:solidFill>
                  <a:srgbClr val="000000"/>
                </a:solidFill>
              </a:rPr>
              <a:t>in 2nd/proposal stage (part B application form)</a:t>
            </a:r>
          </a:p>
          <a:p>
            <a:pPr marL="0" indent="0">
              <a:buNone/>
            </a:pPr>
            <a:endParaRPr lang="en-GB">
              <a:solidFill>
                <a:schemeClr val="tx1"/>
              </a:solidFill>
              <a:cs typeface="Calibri"/>
            </a:endParaRPr>
          </a:p>
          <a:p>
            <a:pPr marL="0" indent="0">
              <a:buNone/>
            </a:pPr>
            <a:endParaRPr lang="en-US"/>
          </a:p>
        </p:txBody>
      </p:sp>
    </p:spTree>
    <p:extLst>
      <p:ext uri="{BB962C8B-B14F-4D97-AF65-F5344CB8AC3E}">
        <p14:creationId xmlns:p14="http://schemas.microsoft.com/office/powerpoint/2010/main" val="28412312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a:t>
            </a:r>
            <a:r>
              <a:rPr lang="fr-BE" b="1" err="1">
                <a:solidFill>
                  <a:srgbClr val="C00000"/>
                </a:solidFill>
              </a:rPr>
              <a:t>co-applicants</a:t>
            </a:r>
            <a:endParaRPr lang="en-US" b="1">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a:bodyPr>
          <a:lstStyle/>
          <a:p>
            <a:r>
              <a:rPr lang="en-GB" sz="1800" b="0" i="0" u="none" strike="noStrike" baseline="0">
                <a:solidFill>
                  <a:srgbClr val="000000"/>
                </a:solidFill>
              </a:rPr>
              <a:t>Be a legal entity; </a:t>
            </a:r>
          </a:p>
          <a:p>
            <a:r>
              <a:rPr lang="en-US" sz="1800" b="0" i="0" u="none" strike="noStrike" baseline="0">
                <a:solidFill>
                  <a:srgbClr val="000000"/>
                </a:solidFill>
              </a:rPr>
              <a:t>Be a </a:t>
            </a:r>
            <a:r>
              <a:rPr lang="en-US" sz="1800" b="1" i="0" u="none" strike="noStrike" baseline="0">
                <a:solidFill>
                  <a:srgbClr val="404040"/>
                </a:solidFill>
              </a:rPr>
              <a:t>public entity; or </a:t>
            </a:r>
            <a:r>
              <a:rPr lang="en-US" sz="1800" b="1">
                <a:solidFill>
                  <a:srgbClr val="000000"/>
                </a:solidFill>
              </a:rPr>
              <a:t>a </a:t>
            </a:r>
            <a:r>
              <a:rPr lang="en-US" sz="1800" b="1" i="0" u="none" strike="noStrike" baseline="0">
                <a:solidFill>
                  <a:srgbClr val="000000"/>
                </a:solidFill>
              </a:rPr>
              <a:t>private not for profit entity or foundation; or a legal entity of private law for which profit maximization is not the priority objective;</a:t>
            </a:r>
            <a:endParaRPr lang="en-US" sz="1800" b="1">
              <a:solidFill>
                <a:srgbClr val="000000"/>
              </a:solidFill>
            </a:endParaRPr>
          </a:p>
          <a:p>
            <a:r>
              <a:rPr lang="en-US" sz="1800" b="1" i="0" u="none" strike="noStrike" baseline="0">
                <a:solidFill>
                  <a:srgbClr val="000000"/>
                </a:solidFill>
              </a:rPr>
              <a:t>Be established or represented in Uganda</a:t>
            </a:r>
            <a:r>
              <a:rPr lang="en-US" sz="1800">
                <a:solidFill>
                  <a:srgbClr val="404040"/>
                </a:solidFill>
              </a:rPr>
              <a:t> (= registered!)</a:t>
            </a:r>
            <a:r>
              <a:rPr lang="en-US" sz="1800" b="0" i="0" u="none" strike="noStrike" baseline="0">
                <a:solidFill>
                  <a:srgbClr val="000000"/>
                </a:solidFill>
              </a:rPr>
              <a:t>; </a:t>
            </a:r>
          </a:p>
          <a:p>
            <a:r>
              <a:rPr lang="en-US" sz="1800" b="0" i="0" u="none" strike="noStrike" baseline="0">
                <a:solidFill>
                  <a:srgbClr val="000000"/>
                </a:solidFill>
              </a:rPr>
              <a:t>Be any of the following </a:t>
            </a:r>
            <a:r>
              <a:rPr lang="en-US" sz="1800" b="1" i="0" u="none" strike="noStrike" baseline="0">
                <a:solidFill>
                  <a:srgbClr val="000000"/>
                </a:solidFill>
              </a:rPr>
              <a:t>types of organization</a:t>
            </a:r>
            <a:r>
              <a:rPr lang="en-US" sz="1800" b="0" i="0" u="none" strike="noStrike" baseline="0">
                <a:solidFill>
                  <a:srgbClr val="000000"/>
                </a:solidFill>
              </a:rPr>
              <a:t>: </a:t>
            </a:r>
          </a:p>
          <a:p>
            <a:pPr lvl="1"/>
            <a:r>
              <a:rPr lang="en-US" sz="1800" b="0" i="0" u="none" strike="noStrike" baseline="0">
                <a:solidFill>
                  <a:srgbClr val="000000"/>
                </a:solidFill>
              </a:rPr>
              <a:t>Accredited public or private non-profit technical and/or vocational skills training provider; </a:t>
            </a:r>
          </a:p>
          <a:p>
            <a:pPr lvl="1"/>
            <a:r>
              <a:rPr lang="en-US" sz="1800" b="0" i="0" u="none" strike="noStrike" baseline="0">
                <a:solidFill>
                  <a:srgbClr val="000000"/>
                </a:solidFill>
              </a:rPr>
              <a:t>Semi-autonomous public agency in Research and Development, agricultural extension services or community development; </a:t>
            </a:r>
          </a:p>
          <a:p>
            <a:pPr lvl="1"/>
            <a:r>
              <a:rPr lang="en-US" sz="1800" b="0" i="0" u="none" strike="noStrike" baseline="0">
                <a:solidFill>
                  <a:srgbClr val="000000"/>
                </a:solidFill>
              </a:rPr>
              <a:t>National or International NGO, Civil Society or Community-Based Organization, or Foundation; </a:t>
            </a:r>
          </a:p>
          <a:p>
            <a:pPr lvl="1"/>
            <a:r>
              <a:rPr lang="en-GB" sz="1800" b="0" i="0" u="none" strike="noStrike" baseline="0">
                <a:solidFill>
                  <a:srgbClr val="000000"/>
                </a:solidFill>
              </a:rPr>
              <a:t>Business Membership Organisation; </a:t>
            </a:r>
          </a:p>
          <a:p>
            <a:pPr lvl="1"/>
            <a:r>
              <a:rPr lang="en-US" sz="1800" b="0" i="0" u="none" strike="noStrike" baseline="0">
                <a:solidFill>
                  <a:srgbClr val="000000"/>
                </a:solidFill>
              </a:rPr>
              <a:t>Non-profit Business Development Service provider; </a:t>
            </a:r>
          </a:p>
          <a:p>
            <a:pPr lvl="1"/>
            <a:r>
              <a:rPr lang="en-US" sz="1800" b="0" i="0" u="none" strike="noStrike" baseline="0">
                <a:solidFill>
                  <a:srgbClr val="000000"/>
                </a:solidFill>
              </a:rPr>
              <a:t>A cooperative or social enterprise for which profit maximization is not the priority objective;</a:t>
            </a:r>
            <a:endParaRPr lang="en-GB" sz="2000" b="0" i="0" u="none" strike="noStrike" baseline="0">
              <a:solidFill>
                <a:srgbClr val="000000"/>
              </a:solidFill>
              <a:latin typeface="Georgia" panose="02040502050405020303" pitchFamily="18" charset="0"/>
            </a:endParaRPr>
          </a:p>
          <a:p>
            <a:r>
              <a:rPr lang="en-US" sz="1800" b="0" i="0" u="none" strike="noStrike" baseline="0">
                <a:solidFill>
                  <a:srgbClr val="000000"/>
                </a:solidFill>
              </a:rPr>
              <a:t>Have demonstrated expertise and experience in participating in the implementation of quality business development initiatives and economic empowerment of vulnerable youth and young women in the geographical target area for – at least – the past 2 years; </a:t>
            </a:r>
          </a:p>
          <a:p>
            <a:r>
              <a:rPr lang="en-US" sz="1800" b="0" i="0" u="none" strike="noStrike" baseline="0">
                <a:solidFill>
                  <a:srgbClr val="000000"/>
                </a:solidFill>
              </a:rPr>
              <a:t>Have an operational governance structure and an active bank account for the past 12 months. </a:t>
            </a:r>
          </a:p>
          <a:p>
            <a:endParaRPr lang="en-US" sz="2000" b="0" i="0" u="none" strike="noStrike" baseline="0">
              <a:solidFill>
                <a:srgbClr val="000000"/>
              </a:solidFill>
            </a:endParaRPr>
          </a:p>
          <a:p>
            <a:endParaRPr lang="en-GB" sz="1800" b="0" i="0" u="none" strike="noStrike" baseline="0">
              <a:solidFill>
                <a:srgbClr val="000000"/>
              </a:solidFill>
              <a:latin typeface="Georgia" panose="02040502050405020303" pitchFamily="18" charset="0"/>
            </a:endParaRPr>
          </a:p>
          <a:p>
            <a:pPr lvl="1"/>
            <a:endParaRPr lang="en-US"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p:txBody>
      </p:sp>
    </p:spTree>
    <p:extLst>
      <p:ext uri="{BB962C8B-B14F-4D97-AF65-F5344CB8AC3E}">
        <p14:creationId xmlns:p14="http://schemas.microsoft.com/office/powerpoint/2010/main" val="399459080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3a. The </a:t>
            </a:r>
            <a:r>
              <a:rPr lang="fr-BE" b="1" err="1">
                <a:solidFill>
                  <a:srgbClr val="C00000"/>
                </a:solidFill>
              </a:rPr>
              <a:t>actors</a:t>
            </a:r>
            <a:r>
              <a:rPr lang="fr-BE" b="1">
                <a:solidFill>
                  <a:srgbClr val="C00000"/>
                </a:solidFill>
              </a:rPr>
              <a:t>: </a:t>
            </a:r>
            <a:r>
              <a:rPr lang="fr-BE" b="1" err="1">
                <a:solidFill>
                  <a:srgbClr val="C00000"/>
                </a:solidFill>
              </a:rPr>
              <a:t>co-applicants</a:t>
            </a:r>
            <a:endParaRPr lang="en-US" b="1">
              <a:solidFill>
                <a:srgbClr val="C00000"/>
              </a:solidFill>
            </a:endParaRPr>
          </a:p>
        </p:txBody>
      </p:sp>
      <p:sp>
        <p:nvSpPr>
          <p:cNvPr id="3" name="Content Placeholder 2"/>
          <p:cNvSpPr>
            <a:spLocks noGrp="1"/>
          </p:cNvSpPr>
          <p:nvPr>
            <p:ph idx="1"/>
          </p:nvPr>
        </p:nvSpPr>
        <p:spPr>
          <a:xfrm>
            <a:off x="1624207" y="1571854"/>
            <a:ext cx="9977857" cy="5159071"/>
          </a:xfrm>
        </p:spPr>
        <p:txBody>
          <a:bodyPr vert="horz" lIns="91440" tIns="45720" rIns="91440" bIns="45720" rtlCol="0" anchor="t">
            <a:normAutofit/>
          </a:bodyPr>
          <a:lstStyle/>
          <a:p>
            <a:pPr marL="0" indent="0">
              <a:buNone/>
            </a:pPr>
            <a:r>
              <a:rPr lang="en-US" sz="1800" b="1">
                <a:solidFill>
                  <a:srgbClr val="000000"/>
                </a:solidFill>
              </a:rPr>
              <a:t>P</a:t>
            </a:r>
            <a:r>
              <a:rPr lang="en-US" sz="1800" b="1" i="0" u="none" strike="noStrike" baseline="0">
                <a:solidFill>
                  <a:srgbClr val="000000"/>
                </a:solidFill>
              </a:rPr>
              <a:t>rivate law for which profit maximization is not the priority objective, </a:t>
            </a:r>
            <a:r>
              <a:rPr lang="en-US" sz="1800" b="1" i="0" u="sng" strike="noStrike" baseline="0">
                <a:solidFill>
                  <a:srgbClr val="000000"/>
                </a:solidFill>
              </a:rPr>
              <a:t>conditions:</a:t>
            </a:r>
          </a:p>
          <a:p>
            <a:pPr marL="0" indent="0">
              <a:buNone/>
            </a:pPr>
            <a:endParaRPr lang="en-US" sz="1800" b="1" u="sng">
              <a:solidFill>
                <a:srgbClr val="000000"/>
              </a:solidFill>
            </a:endParaRPr>
          </a:p>
          <a:p>
            <a:pPr marL="342900" indent="-342900">
              <a:buAutoNum type="arabicParenBoth"/>
            </a:pPr>
            <a:r>
              <a:rPr lang="en-US" sz="1800" b="0" i="0" u="none" strike="noStrike" baseline="0">
                <a:solidFill>
                  <a:srgbClr val="000000"/>
                </a:solidFill>
              </a:rPr>
              <a:t>Social objectives (</a:t>
            </a:r>
            <a:r>
              <a:rPr lang="en-US" sz="1800" b="0" i="0" u="none" strike="noStrike" baseline="0" err="1">
                <a:solidFill>
                  <a:srgbClr val="000000"/>
                </a:solidFill>
              </a:rPr>
              <a:t>ie</a:t>
            </a:r>
            <a:r>
              <a:rPr lang="en-US" sz="1800" b="0" i="0" u="none" strike="noStrike" baseline="0">
                <a:solidFill>
                  <a:srgbClr val="000000"/>
                </a:solidFill>
              </a:rPr>
              <a:t>. aimed at improving human, societal and environmental wellbeing) serve the primary purpose of the entity </a:t>
            </a:r>
          </a:p>
          <a:p>
            <a:pPr marL="342900" indent="-342900">
              <a:buAutoNum type="arabicParenBoth"/>
            </a:pPr>
            <a:r>
              <a:rPr lang="en-US" sz="1800" b="0" i="0" u="none" strike="noStrike" baseline="0">
                <a:solidFill>
                  <a:srgbClr val="000000"/>
                </a:solidFill>
              </a:rPr>
              <a:t>Generating revenue/profits is not an objective in itself, but a means to achieve social goals; hence the majority of revenue/profits are reinvested back into the company/entity for social purpose OR into actions for social purpose</a:t>
            </a:r>
          </a:p>
          <a:p>
            <a:pPr marL="0" indent="0">
              <a:buNone/>
            </a:pPr>
            <a:endParaRPr lang="en-US" sz="1800">
              <a:solidFill>
                <a:srgbClr val="000000"/>
              </a:solidFill>
            </a:endParaRPr>
          </a:p>
          <a:p>
            <a:pPr marL="0" indent="0">
              <a:buNone/>
            </a:pPr>
            <a:r>
              <a:rPr lang="en-US" sz="1800" b="1" i="0" u="none" strike="noStrike" baseline="0">
                <a:solidFill>
                  <a:srgbClr val="C00000"/>
                </a:solidFill>
              </a:rPr>
              <a:t>! </a:t>
            </a:r>
            <a:r>
              <a:rPr lang="en-US" sz="1800" b="0" i="0" u="none" strike="noStrike" baseline="0">
                <a:solidFill>
                  <a:srgbClr val="000000"/>
                </a:solidFill>
              </a:rPr>
              <a:t>This has to be demonstrated through </a:t>
            </a:r>
            <a:r>
              <a:rPr lang="en-US" sz="1800" b="1" i="0" u="none" strike="noStrike" baseline="0">
                <a:solidFill>
                  <a:srgbClr val="000000"/>
                </a:solidFill>
              </a:rPr>
              <a:t>the articles of association, </a:t>
            </a:r>
            <a:r>
              <a:rPr lang="en-US" sz="1800" b="0" i="0" u="none" strike="noStrike" baseline="0">
                <a:solidFill>
                  <a:srgbClr val="000000"/>
                </a:solidFill>
              </a:rPr>
              <a:t>any other </a:t>
            </a:r>
            <a:r>
              <a:rPr lang="en-US" sz="1800" b="1" i="0" u="none" strike="noStrike" baseline="0">
                <a:solidFill>
                  <a:srgbClr val="000000"/>
                </a:solidFill>
              </a:rPr>
              <a:t>legally binding documentation (board/shareholder resolutions)</a:t>
            </a:r>
            <a:r>
              <a:rPr lang="en-US" sz="1800" b="0" i="0" u="none" strike="noStrike" baseline="0">
                <a:solidFill>
                  <a:srgbClr val="000000"/>
                </a:solidFill>
              </a:rPr>
              <a:t> and/or </a:t>
            </a:r>
            <a:r>
              <a:rPr lang="en-US" sz="1800" b="1" i="0" u="none" strike="noStrike" baseline="0">
                <a:solidFill>
                  <a:srgbClr val="000000"/>
                </a:solidFill>
              </a:rPr>
              <a:t>financial statements for the past 3 years. </a:t>
            </a:r>
            <a:endParaRPr lang="en-US" sz="2000" b="1" i="0" u="sng" strike="noStrike" baseline="0">
              <a:solidFill>
                <a:srgbClr val="000000"/>
              </a:solidFill>
            </a:endParaRPr>
          </a:p>
          <a:p>
            <a:pPr marL="0" indent="0">
              <a:buNone/>
            </a:pPr>
            <a:endParaRPr lang="en-US" sz="1800">
              <a:solidFill>
                <a:srgbClr val="000000"/>
              </a:solidFill>
              <a:latin typeface="Georgia" panose="02040502050405020303" pitchFamily="18" charset="0"/>
            </a:endParaRPr>
          </a:p>
          <a:p>
            <a:pPr marL="0" indent="0">
              <a:buNone/>
            </a:pPr>
            <a:r>
              <a:rPr lang="en-US" sz="1800" b="1" i="0" u="none" strike="noStrike" baseline="0">
                <a:solidFill>
                  <a:srgbClr val="C00000"/>
                </a:solidFill>
              </a:rPr>
              <a:t>! </a:t>
            </a:r>
            <a:r>
              <a:rPr lang="en-US" sz="1800" i="0" u="none" strike="noStrike" baseline="0">
                <a:solidFill>
                  <a:schemeClr val="tx1">
                    <a:lumMod val="75000"/>
                    <a:lumOff val="25000"/>
                  </a:schemeClr>
                </a:solidFill>
              </a:rPr>
              <a:t>This considers the entity’s constitution, any </a:t>
            </a:r>
            <a:r>
              <a:rPr lang="en-US" sz="1800" i="1" u="none" strike="noStrike" baseline="0">
                <a:solidFill>
                  <a:schemeClr val="tx1">
                    <a:lumMod val="75000"/>
                    <a:lumOff val="25000"/>
                  </a:schemeClr>
                </a:solidFill>
              </a:rPr>
              <a:t>ad hoc resolution </a:t>
            </a:r>
            <a:r>
              <a:rPr lang="en-US" sz="1800" i="0" u="none" strike="noStrike" baseline="0">
                <a:solidFill>
                  <a:schemeClr val="tx1">
                    <a:lumMod val="75000"/>
                    <a:lumOff val="25000"/>
                  </a:schemeClr>
                </a:solidFill>
              </a:rPr>
              <a:t>merely related to what would happen with potential funding from </a:t>
            </a:r>
            <a:r>
              <a:rPr lang="en-US" sz="1800" i="0" u="none" strike="noStrike" baseline="0" err="1">
                <a:solidFill>
                  <a:schemeClr val="tx1">
                    <a:lumMod val="75000"/>
                    <a:lumOff val="25000"/>
                  </a:schemeClr>
                </a:solidFill>
              </a:rPr>
              <a:t>Enabel</a:t>
            </a:r>
            <a:r>
              <a:rPr lang="en-US" sz="1800" i="0" u="none" strike="noStrike" baseline="0">
                <a:solidFill>
                  <a:schemeClr val="tx1">
                    <a:lumMod val="75000"/>
                    <a:lumOff val="25000"/>
                  </a:schemeClr>
                </a:solidFill>
              </a:rPr>
              <a:t> is </a:t>
            </a:r>
            <a:r>
              <a:rPr lang="en-US" sz="1800" b="1" i="0" u="none" strike="noStrike" baseline="0">
                <a:solidFill>
                  <a:schemeClr val="tx1">
                    <a:lumMod val="75000"/>
                    <a:lumOff val="25000"/>
                  </a:schemeClr>
                </a:solidFill>
              </a:rPr>
              <a:t>not sufficient</a:t>
            </a:r>
          </a:p>
          <a:p>
            <a:pPr marL="0" indent="0">
              <a:buNone/>
            </a:pPr>
            <a:endParaRPr lang="en-US" sz="1800" b="1">
              <a:solidFill>
                <a:schemeClr val="tx1">
                  <a:lumMod val="75000"/>
                  <a:lumOff val="25000"/>
                </a:schemeClr>
              </a:solidFill>
            </a:endParaRPr>
          </a:p>
          <a:p>
            <a:pPr marL="0" indent="0">
              <a:buNone/>
            </a:pPr>
            <a:r>
              <a:rPr lang="en-US" sz="1800" b="1" i="0" u="none" strike="noStrike" baseline="0">
                <a:solidFill>
                  <a:srgbClr val="C00000"/>
                </a:solidFill>
              </a:rPr>
              <a:t>! </a:t>
            </a:r>
            <a:r>
              <a:rPr lang="en-US" sz="1800" i="0" u="none" strike="noStrike" baseline="0">
                <a:solidFill>
                  <a:schemeClr val="tx1">
                    <a:lumMod val="75000"/>
                    <a:lumOff val="25000"/>
                  </a:schemeClr>
                </a:solidFill>
              </a:rPr>
              <a:t>Double check if this can be sufficiently demonstrated to avoid ineligibility of the application</a:t>
            </a:r>
            <a:endParaRPr lang="en-GB" sz="1800" i="0" u="none" strike="noStrike" baseline="0">
              <a:solidFill>
                <a:srgbClr val="C00000"/>
              </a:solidFill>
            </a:endParaRPr>
          </a:p>
        </p:txBody>
      </p:sp>
    </p:spTree>
    <p:extLst>
      <p:ext uri="{BB962C8B-B14F-4D97-AF65-F5344CB8AC3E}">
        <p14:creationId xmlns:p14="http://schemas.microsoft.com/office/powerpoint/2010/main" val="114961991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normAutofit fontScale="90000"/>
          </a:bodyPr>
          <a:lstStyle/>
          <a:p>
            <a:r>
              <a:rPr lang="fr-BE" b="1">
                <a:solidFill>
                  <a:srgbClr val="C00000"/>
                </a:solidFill>
              </a:rPr>
              <a:t>3a. The </a:t>
            </a:r>
            <a:r>
              <a:rPr lang="fr-BE" b="1" err="1">
                <a:solidFill>
                  <a:srgbClr val="C00000"/>
                </a:solidFill>
              </a:rPr>
              <a:t>actors</a:t>
            </a:r>
            <a:r>
              <a:rPr lang="fr-BE" b="1">
                <a:solidFill>
                  <a:srgbClr val="C00000"/>
                </a:solidFill>
              </a:rPr>
              <a:t> – </a:t>
            </a:r>
            <a:r>
              <a:rPr lang="fr-BE" b="1" err="1">
                <a:solidFill>
                  <a:srgbClr val="C00000"/>
                </a:solidFill>
              </a:rPr>
              <a:t>Summary</a:t>
            </a:r>
            <a:r>
              <a:rPr lang="fr-BE" b="1">
                <a:solidFill>
                  <a:srgbClr val="C00000"/>
                </a:solidFill>
              </a:rPr>
              <a:t> types</a:t>
            </a:r>
            <a:endParaRPr lang="en-US" b="1">
              <a:solidFill>
                <a:srgbClr val="C00000"/>
              </a:solidFill>
            </a:endParaRPr>
          </a:p>
        </p:txBody>
      </p:sp>
      <p:graphicFrame>
        <p:nvGraphicFramePr>
          <p:cNvPr id="5" name="Content Placeholder 4"/>
          <p:cNvGraphicFramePr>
            <a:graphicFrameLocks noGrp="1"/>
          </p:cNvGraphicFramePr>
          <p:nvPr>
            <p:ph idx="1"/>
            <p:extLst>
              <p:ext uri="{D42A27DB-BD31-4B8C-83A1-F6EECF244321}">
                <p14:modId xmlns:p14="http://schemas.microsoft.com/office/powerpoint/2010/main" val="2699647601"/>
              </p:ext>
            </p:extLst>
          </p:nvPr>
        </p:nvGraphicFramePr>
        <p:xfrm>
          <a:off x="1209367" y="1422137"/>
          <a:ext cx="9773265" cy="3861265"/>
        </p:xfrm>
        <a:graphic>
          <a:graphicData uri="http://schemas.openxmlformats.org/drawingml/2006/table">
            <a:tbl>
              <a:tblPr firstRow="1" firstCol="1" bandRow="1">
                <a:tableStyleId>{8A107856-5554-42FB-B03E-39F5DBC370BA}</a:tableStyleId>
              </a:tblPr>
              <a:tblGrid>
                <a:gridCol w="6352178">
                  <a:extLst>
                    <a:ext uri="{9D8B030D-6E8A-4147-A177-3AD203B41FA5}">
                      <a16:colId xmlns:a16="http://schemas.microsoft.com/office/drawing/2014/main" val="2427936562"/>
                    </a:ext>
                  </a:extLst>
                </a:gridCol>
                <a:gridCol w="1710274">
                  <a:extLst>
                    <a:ext uri="{9D8B030D-6E8A-4147-A177-3AD203B41FA5}">
                      <a16:colId xmlns:a16="http://schemas.microsoft.com/office/drawing/2014/main" val="4212972608"/>
                    </a:ext>
                  </a:extLst>
                </a:gridCol>
                <a:gridCol w="1710813">
                  <a:extLst>
                    <a:ext uri="{9D8B030D-6E8A-4147-A177-3AD203B41FA5}">
                      <a16:colId xmlns:a16="http://schemas.microsoft.com/office/drawing/2014/main" val="1588453091"/>
                    </a:ext>
                  </a:extLst>
                </a:gridCol>
              </a:tblGrid>
              <a:tr h="292084">
                <a:tc>
                  <a:txBody>
                    <a:bodyPr/>
                    <a:lstStyle/>
                    <a:p>
                      <a:pPr algn="just">
                        <a:spcAft>
                          <a:spcPts val="0"/>
                        </a:spcAft>
                      </a:pPr>
                      <a:r>
                        <a:rPr lang="en-GB" sz="1800" kern="50">
                          <a:solidFill>
                            <a:schemeClr val="bg1"/>
                          </a:solidFill>
                          <a:effectLst/>
                        </a:rPr>
                        <a:t>Organisation type</a:t>
                      </a:r>
                      <a:endParaRPr lang="en-US" sz="1800" kern="5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a:solidFill>
                            <a:schemeClr val="bg1"/>
                          </a:solidFill>
                          <a:effectLst/>
                        </a:rPr>
                        <a:t>Lead applicant</a:t>
                      </a:r>
                      <a:endParaRPr lang="en-US" sz="1800" kern="5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tc>
                  <a:txBody>
                    <a:bodyPr/>
                    <a:lstStyle/>
                    <a:p>
                      <a:pPr algn="ctr">
                        <a:spcAft>
                          <a:spcPts val="0"/>
                        </a:spcAft>
                      </a:pPr>
                      <a:r>
                        <a:rPr lang="en-GB" sz="1800" kern="50">
                          <a:solidFill>
                            <a:schemeClr val="bg1"/>
                          </a:solidFill>
                          <a:effectLst/>
                        </a:rPr>
                        <a:t>Co-applicant</a:t>
                      </a:r>
                      <a:endParaRPr lang="en-US" sz="1800" kern="50">
                        <a:solidFill>
                          <a:schemeClr val="bg1"/>
                        </a:solidFill>
                        <a:effectLst/>
                        <a:latin typeface="Arial" panose="020B0604020202020204" pitchFamily="34" charset="0"/>
                        <a:ea typeface="Arial Unicode MS"/>
                        <a:cs typeface="Tahoma" panose="020B0604030504040204" pitchFamily="34" charset="0"/>
                      </a:endParaRPr>
                    </a:p>
                  </a:txBody>
                  <a:tcPr marL="68580" marR="68580" marT="0" marB="0">
                    <a:solidFill>
                      <a:srgbClr val="C00000"/>
                    </a:solidFill>
                  </a:tcPr>
                </a:tc>
                <a:extLst>
                  <a:ext uri="{0D108BD9-81ED-4DB2-BD59-A6C34878D82A}">
                    <a16:rowId xmlns:a16="http://schemas.microsoft.com/office/drawing/2014/main" val="1648982012"/>
                  </a:ext>
                </a:extLst>
              </a:tr>
              <a:tr h="584169">
                <a:tc>
                  <a:txBody>
                    <a:bodyPr/>
                    <a:lstStyle/>
                    <a:p>
                      <a:r>
                        <a:rPr lang="en-US" sz="1800" b="1" i="0" u="none" strike="noStrike" kern="1200" baseline="0">
                          <a:solidFill>
                            <a:schemeClr val="dk1"/>
                          </a:solidFill>
                          <a:latin typeface="+mn-lt"/>
                          <a:ea typeface="+mn-ea"/>
                          <a:cs typeface="+mn-cs"/>
                        </a:rPr>
                        <a:t>National or International NGO, Civil Society or Community-Based Organization, or Foundation 	</a:t>
                      </a:r>
                    </a:p>
                  </a:txBody>
                  <a:tcPr marL="68580" marR="68580" marT="0" marB="0" anchor="ctr"/>
                </a:tc>
                <a:tc>
                  <a:txBody>
                    <a:bodyPr/>
                    <a:lstStyle/>
                    <a:p>
                      <a:pPr algn="ctr">
                        <a:spcAft>
                          <a:spcPts val="0"/>
                        </a:spcAft>
                      </a:pPr>
                      <a:r>
                        <a:rPr lang="en-GB" sz="1800" kern="5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290418140"/>
                  </a:ext>
                </a:extLst>
              </a:tr>
              <a:tr h="546441">
                <a:tc>
                  <a:txBody>
                    <a:bodyPr/>
                    <a:lstStyle/>
                    <a:p>
                      <a:pPr algn="just">
                        <a:spcAft>
                          <a:spcPts val="300"/>
                        </a:spcAft>
                      </a:pPr>
                      <a:r>
                        <a:rPr lang="en-US" sz="1800" b="1" kern="50">
                          <a:effectLst/>
                        </a:rPr>
                        <a:t>Non-profit Business Development Services (BDS) provider</a:t>
                      </a:r>
                    </a:p>
                    <a:p>
                      <a:pPr>
                        <a:spcAft>
                          <a:spcPts val="0"/>
                        </a:spcAft>
                      </a:pPr>
                      <a:r>
                        <a:rPr lang="en-GB" sz="1800" b="1" kern="50">
                          <a:effectLst/>
                        </a:rPr>
                        <a:t> </a:t>
                      </a:r>
                      <a:endParaRPr lang="en-US" sz="1800" b="1" kern="5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67541645"/>
                  </a:ext>
                </a:extLst>
              </a:tr>
              <a:tr h="546441">
                <a:tc>
                  <a:txBody>
                    <a:bodyPr/>
                    <a:lstStyle/>
                    <a:p>
                      <a:pPr>
                        <a:spcAft>
                          <a:spcPts val="0"/>
                        </a:spcAft>
                      </a:pPr>
                      <a:r>
                        <a:rPr lang="en-GB" sz="1800" b="1" kern="50">
                          <a:effectLst/>
                        </a:rPr>
                        <a:t>Business Membership Organizations or associations</a:t>
                      </a:r>
                      <a:endParaRPr lang="en-US" sz="1800" b="1" kern="50">
                        <a:effectLst/>
                        <a:latin typeface="Arial" panose="020B0604020202020204" pitchFamily="34" charset="0"/>
                        <a:ea typeface="Arial Unicode MS"/>
                        <a:cs typeface="Tahoma" panose="020B0604030504040204" pitchFamily="34" charset="0"/>
                      </a:endParaRPr>
                    </a:p>
                  </a:txBody>
                  <a:tcPr marL="68580" marR="68580" marT="0" marB="0" anchor="ctr"/>
                </a:tc>
                <a:tc>
                  <a:txBody>
                    <a:bodyPr/>
                    <a:lstStyle/>
                    <a:p>
                      <a:pPr algn="ctr">
                        <a:spcAft>
                          <a:spcPts val="0"/>
                        </a:spcAft>
                      </a:pPr>
                      <a:r>
                        <a:rPr lang="en-GB" sz="1800" kern="50">
                          <a:effectLst/>
                        </a:rPr>
                        <a:t>Yes</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2525154927"/>
                  </a:ext>
                </a:extLst>
              </a:tr>
              <a:tr h="546441">
                <a:tc>
                  <a:txBody>
                    <a:bodyPr/>
                    <a:lstStyle/>
                    <a:p>
                      <a:r>
                        <a:rPr lang="en-US" sz="1800" b="1" i="0" u="none" strike="noStrike" kern="1200" baseline="0">
                          <a:solidFill>
                            <a:schemeClr val="dk1"/>
                          </a:solidFill>
                          <a:latin typeface="+mn-lt"/>
                          <a:ea typeface="+mn-ea"/>
                          <a:cs typeface="+mn-cs"/>
                        </a:rPr>
                        <a:t>Accredited public or private non-profit technical and/or vocational skills training provider 	</a:t>
                      </a:r>
                    </a:p>
                  </a:txBody>
                  <a:tcPr marL="68580" marR="68580" marT="0" marB="0" anchor="ctr"/>
                </a:tc>
                <a:tc>
                  <a:txBody>
                    <a:bodyPr/>
                    <a:lstStyle/>
                    <a:p>
                      <a:pPr algn="ctr">
                        <a:spcAft>
                          <a:spcPts val="0"/>
                        </a:spcAft>
                      </a:pPr>
                      <a:r>
                        <a:rPr lang="en-GB" sz="1800" kern="5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3553185683"/>
                  </a:ext>
                </a:extLst>
              </a:tr>
              <a:tr h="754551">
                <a:tc>
                  <a:txBody>
                    <a:bodyPr/>
                    <a:lstStyle/>
                    <a:p>
                      <a:r>
                        <a:rPr lang="en-US" sz="1800" b="1" i="0" u="none" strike="noStrike" kern="1200" baseline="0">
                          <a:solidFill>
                            <a:schemeClr val="dk1"/>
                          </a:solidFill>
                          <a:latin typeface="+mn-lt"/>
                          <a:ea typeface="+mn-ea"/>
                          <a:cs typeface="+mn-cs"/>
                        </a:rPr>
                        <a:t>Semi-autonomous public agency in Research and Development, agricultural extension services or community development </a:t>
                      </a:r>
                    </a:p>
                  </a:txBody>
                  <a:tcPr marL="68580" marR="68580" marT="0" marB="0" anchor="ctr"/>
                </a:tc>
                <a:tc>
                  <a:txBody>
                    <a:bodyPr/>
                    <a:lstStyle/>
                    <a:p>
                      <a:pPr algn="ctr">
                        <a:spcAft>
                          <a:spcPts val="0"/>
                        </a:spcAft>
                      </a:pPr>
                      <a:r>
                        <a:rPr lang="en-GB" sz="1800" kern="5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1306179773"/>
                  </a:ext>
                </a:extLst>
              </a:tr>
              <a:tr h="502628">
                <a:tc>
                  <a:txBody>
                    <a:bodyPr/>
                    <a:lstStyle/>
                    <a:p>
                      <a:r>
                        <a:rPr lang="en-US" sz="1800" b="1" i="0" u="none" strike="noStrike" kern="1200" baseline="0">
                          <a:solidFill>
                            <a:schemeClr val="dk1"/>
                          </a:solidFill>
                          <a:latin typeface="+mn-lt"/>
                          <a:ea typeface="+mn-ea"/>
                          <a:cs typeface="+mn-cs"/>
                        </a:rPr>
                        <a:t>Cooperatives or social enterprises for which profit maximization is not the priority objective 	</a:t>
                      </a:r>
                    </a:p>
                  </a:txBody>
                  <a:tcPr marL="68580" marR="68580" marT="0" marB="0" anchor="ctr"/>
                </a:tc>
                <a:tc>
                  <a:txBody>
                    <a:bodyPr/>
                    <a:lstStyle/>
                    <a:p>
                      <a:pPr algn="ctr">
                        <a:spcAft>
                          <a:spcPts val="0"/>
                        </a:spcAft>
                      </a:pPr>
                      <a:r>
                        <a:rPr lang="en-GB" sz="1800" kern="50">
                          <a:effectLst/>
                        </a:rPr>
                        <a:t>No</a:t>
                      </a:r>
                      <a:endParaRPr lang="en-US" sz="1800" kern="50">
                        <a:effectLst/>
                        <a:latin typeface="Arial"/>
                        <a:ea typeface="Arial Unicode MS"/>
                        <a:cs typeface="Tahoma"/>
                      </a:endParaRPr>
                    </a:p>
                  </a:txBody>
                  <a:tcPr marL="68580" marR="68580" marT="0" marB="0" anchor="ctr">
                    <a:noFill/>
                  </a:tcPr>
                </a:tc>
                <a:tc>
                  <a:txBody>
                    <a:bodyPr/>
                    <a:lstStyle/>
                    <a:p>
                      <a:pPr algn="ctr">
                        <a:spcAft>
                          <a:spcPts val="0"/>
                        </a:spcAft>
                      </a:pPr>
                      <a:r>
                        <a:rPr lang="en-GB" sz="1800" kern="50">
                          <a:effectLst/>
                        </a:rPr>
                        <a:t>Yes</a:t>
                      </a:r>
                      <a:endParaRPr lang="en-US" sz="1800" kern="50">
                        <a:effectLst/>
                        <a:latin typeface="Arial" panose="020B0604020202020204" pitchFamily="34" charset="0"/>
                        <a:ea typeface="Arial Unicode MS"/>
                        <a:cs typeface="Tahoma" panose="020B0604030504040204" pitchFamily="34" charset="0"/>
                      </a:endParaRPr>
                    </a:p>
                  </a:txBody>
                  <a:tcPr marL="68580" marR="68580" marT="0" marB="0" anchor="ctr">
                    <a:noFill/>
                  </a:tcPr>
                </a:tc>
                <a:extLst>
                  <a:ext uri="{0D108BD9-81ED-4DB2-BD59-A6C34878D82A}">
                    <a16:rowId xmlns:a16="http://schemas.microsoft.com/office/drawing/2014/main" val="711160279"/>
                  </a:ext>
                </a:extLst>
              </a:tr>
            </a:tbl>
          </a:graphicData>
        </a:graphic>
      </p:graphicFrame>
    </p:spTree>
    <p:extLst>
      <p:ext uri="{BB962C8B-B14F-4D97-AF65-F5344CB8AC3E}">
        <p14:creationId xmlns:p14="http://schemas.microsoft.com/office/powerpoint/2010/main" val="12468641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63948" y="317770"/>
            <a:ext cx="7323667" cy="1143000"/>
          </a:xfrm>
        </p:spPr>
        <p:txBody>
          <a:bodyPr>
            <a:normAutofit fontScale="90000"/>
          </a:bodyPr>
          <a:lstStyle/>
          <a:p>
            <a:r>
              <a:rPr lang="fr-BE" b="1">
                <a:solidFill>
                  <a:srgbClr val="C00000"/>
                </a:solidFill>
              </a:rPr>
              <a:t>3a. The </a:t>
            </a:r>
            <a:r>
              <a:rPr lang="fr-BE" b="1" err="1">
                <a:solidFill>
                  <a:srgbClr val="C00000"/>
                </a:solidFill>
              </a:rPr>
              <a:t>actors</a:t>
            </a:r>
            <a:r>
              <a:rPr lang="fr-BE" b="1">
                <a:solidFill>
                  <a:srgbClr val="C00000"/>
                </a:solidFill>
              </a:rPr>
              <a:t> – Physical </a:t>
            </a:r>
            <a:r>
              <a:rPr lang="fr-BE" b="1" err="1">
                <a:solidFill>
                  <a:srgbClr val="C00000"/>
                </a:solidFill>
              </a:rPr>
              <a:t>presence</a:t>
            </a:r>
            <a:endParaRPr lang="en-US" b="1">
              <a:solidFill>
                <a:srgbClr val="C00000"/>
              </a:solidFill>
            </a:endParaRPr>
          </a:p>
        </p:txBody>
      </p:sp>
      <p:sp>
        <p:nvSpPr>
          <p:cNvPr id="4" name="Content Placeholder 3">
            <a:extLst>
              <a:ext uri="{FF2B5EF4-FFF2-40B4-BE49-F238E27FC236}">
                <a16:creationId xmlns:a16="http://schemas.microsoft.com/office/drawing/2014/main" id="{6C4221B4-E4B7-58D2-1361-2C8B3FFA2698}"/>
              </a:ext>
            </a:extLst>
          </p:cNvPr>
          <p:cNvSpPr>
            <a:spLocks noGrp="1"/>
          </p:cNvSpPr>
          <p:nvPr>
            <p:ph idx="1"/>
          </p:nvPr>
        </p:nvSpPr>
        <p:spPr/>
        <p:txBody>
          <a:bodyPr>
            <a:normAutofit/>
          </a:bodyPr>
          <a:lstStyle/>
          <a:p>
            <a:pPr marL="0" indent="0">
              <a:buNone/>
            </a:pPr>
            <a:r>
              <a:rPr lang="en-US" sz="2400" b="0" i="0" u="none" strike="noStrike" baseline="0">
                <a:solidFill>
                  <a:srgbClr val="000000"/>
                </a:solidFill>
              </a:rPr>
              <a:t>Selected applicants are required </a:t>
            </a:r>
            <a:r>
              <a:rPr lang="en-US" sz="2400" b="1" i="0" u="none" strike="noStrike" baseline="0">
                <a:solidFill>
                  <a:srgbClr val="000000"/>
                </a:solidFill>
              </a:rPr>
              <a:t>to be based in the targeted subregions (= eligible districts!) during implementation of the action </a:t>
            </a:r>
            <a:r>
              <a:rPr lang="en-US" sz="2400" b="0" i="0" u="none" strike="noStrike" baseline="0">
                <a:solidFill>
                  <a:srgbClr val="000000"/>
                </a:solidFill>
              </a:rPr>
              <a:t>and hence applicants are to demonstrate in their application how they will ensure their physical presence either through:</a:t>
            </a:r>
          </a:p>
          <a:p>
            <a:r>
              <a:rPr lang="en-US" sz="2400" b="0" i="0" u="none" strike="noStrike" baseline="0">
                <a:solidFill>
                  <a:srgbClr val="000000"/>
                </a:solidFill>
              </a:rPr>
              <a:t>an existing office of the applicant;</a:t>
            </a:r>
          </a:p>
          <a:p>
            <a:r>
              <a:rPr lang="en-US" sz="2400">
                <a:solidFill>
                  <a:srgbClr val="000000"/>
                </a:solidFill>
              </a:rPr>
              <a:t>An existing office </a:t>
            </a:r>
            <a:r>
              <a:rPr lang="en-US" sz="2400" b="0" i="0" u="none" strike="noStrike" baseline="0">
                <a:solidFill>
                  <a:srgbClr val="000000"/>
                </a:solidFill>
              </a:rPr>
              <a:t>any co-applicant;</a:t>
            </a:r>
          </a:p>
          <a:p>
            <a:r>
              <a:rPr lang="en-US" sz="2400" b="1" i="0" u="none" strike="noStrike" baseline="0">
                <a:solidFill>
                  <a:srgbClr val="000000"/>
                </a:solidFill>
              </a:rPr>
              <a:t>an office space to be set-up </a:t>
            </a:r>
            <a:r>
              <a:rPr lang="en-US" sz="2400" b="1" i="0" u="none" strike="noStrike" baseline="0">
                <a:solidFill>
                  <a:srgbClr val="000000"/>
                </a:solidFill>
                <a:sym typeface="Wingdings" panose="05000000000000000000" pitchFamily="2" charset="2"/>
              </a:rPr>
              <a:t> </a:t>
            </a:r>
            <a:r>
              <a:rPr lang="en-US" sz="2400" b="1" i="0" u="none" strike="noStrike" baseline="0">
                <a:solidFill>
                  <a:srgbClr val="000000"/>
                </a:solidFill>
                <a:highlight>
                  <a:srgbClr val="FFFF00"/>
                </a:highlight>
                <a:sym typeface="Wingdings" panose="05000000000000000000" pitchFamily="2" charset="2"/>
              </a:rPr>
              <a:t>clear plan to be elaborated in application form!</a:t>
            </a:r>
            <a:endParaRPr lang="en-GB" sz="3600" b="1">
              <a:highlight>
                <a:srgbClr val="FFFF00"/>
              </a:highlight>
            </a:endParaRPr>
          </a:p>
        </p:txBody>
      </p:sp>
    </p:spTree>
    <p:extLst>
      <p:ext uri="{BB962C8B-B14F-4D97-AF65-F5344CB8AC3E}">
        <p14:creationId xmlns:p14="http://schemas.microsoft.com/office/powerpoint/2010/main" val="540544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err="1">
                <a:solidFill>
                  <a:srgbClr val="C00000"/>
                </a:solidFill>
              </a:rPr>
              <a:t>Presentation</a:t>
            </a:r>
            <a:r>
              <a:rPr lang="fr-BE" b="1">
                <a:solidFill>
                  <a:srgbClr val="C00000"/>
                </a:solidFill>
              </a:rPr>
              <a:t> </a:t>
            </a:r>
            <a:r>
              <a:rPr lang="fr-BE" b="1" err="1">
                <a:solidFill>
                  <a:srgbClr val="C00000"/>
                </a:solidFill>
              </a:rPr>
              <a:t>outline</a:t>
            </a:r>
            <a:endParaRPr lang="en-US" b="1">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pPr marL="514350" indent="-514350">
              <a:buClr>
                <a:srgbClr val="C00000"/>
              </a:buClr>
              <a:buFont typeface="+mj-lt"/>
              <a:buAutoNum type="arabicPeriod"/>
            </a:pPr>
            <a:r>
              <a:rPr lang="en-US"/>
              <a:t>Introduction to WeWork and the Call for Proposals</a:t>
            </a:r>
          </a:p>
          <a:p>
            <a:pPr marL="514350" indent="-514350">
              <a:buFont typeface="+mj-lt"/>
              <a:buAutoNum type="arabicPeriod"/>
            </a:pPr>
            <a:r>
              <a:rPr lang="en-US"/>
              <a:t>Objectives of the call</a:t>
            </a:r>
            <a:endParaRPr lang="en-US">
              <a:cs typeface="Calibri"/>
            </a:endParaRPr>
          </a:p>
          <a:p>
            <a:pPr marL="514350" indent="-514350">
              <a:buFont typeface="+mj-lt"/>
              <a:buAutoNum type="arabicPeriod"/>
            </a:pPr>
            <a:r>
              <a:rPr lang="en-US"/>
              <a:t>Admissibility criteria</a:t>
            </a:r>
          </a:p>
          <a:p>
            <a:pPr marL="874395" lvl="1" indent="-514350">
              <a:buFont typeface="+mj-lt"/>
              <a:buAutoNum type="alphaLcPeriod"/>
            </a:pPr>
            <a:r>
              <a:rPr lang="en-US">
                <a:cs typeface="Calibri"/>
              </a:rPr>
              <a:t>Actors</a:t>
            </a:r>
            <a:endParaRPr lang="en-US">
              <a:ea typeface="Calibri" panose="020F0502020204030204"/>
              <a:cs typeface="Calibri"/>
            </a:endParaRPr>
          </a:p>
          <a:p>
            <a:pPr marL="874395" lvl="1" indent="-514350">
              <a:buFont typeface="+mj-lt"/>
              <a:buAutoNum type="alphaLcPeriod"/>
            </a:pPr>
            <a:r>
              <a:rPr lang="en-US">
                <a:cs typeface="Calibri"/>
              </a:rPr>
              <a:t>Actions</a:t>
            </a:r>
            <a:endParaRPr lang="en-US">
              <a:ea typeface="Calibri" panose="020F0502020204030204"/>
              <a:cs typeface="Calibri"/>
            </a:endParaRPr>
          </a:p>
          <a:p>
            <a:pPr marL="874395" lvl="1" indent="-514350">
              <a:buFont typeface="+mj-lt"/>
              <a:buAutoNum type="alphaLcPeriod"/>
            </a:pPr>
            <a:r>
              <a:rPr lang="en-US">
                <a:cs typeface="Calibri"/>
              </a:rPr>
              <a:t>Costs</a:t>
            </a:r>
            <a:endParaRPr lang="en-US">
              <a:ea typeface="Calibri" panose="020F0502020204030204"/>
              <a:cs typeface="Calibri"/>
            </a:endParaRPr>
          </a:p>
          <a:p>
            <a:pPr marL="514350" indent="-514350">
              <a:buAutoNum type="arabicPeriod"/>
            </a:pPr>
            <a:r>
              <a:rPr lang="en-US">
                <a:ea typeface="+mn-lt"/>
                <a:cs typeface="+mn-lt"/>
              </a:rPr>
              <a:t>Concept note application form</a:t>
            </a:r>
            <a:endParaRPr lang="en-US"/>
          </a:p>
          <a:p>
            <a:pPr marL="514350" indent="-514350">
              <a:buClr>
                <a:srgbClr val="C00000"/>
              </a:buClr>
              <a:buFont typeface="+mj-lt"/>
              <a:buAutoNum type="arabicPeriod"/>
            </a:pPr>
            <a:r>
              <a:rPr lang="en-US">
                <a:ea typeface="+mn-lt"/>
                <a:cs typeface="+mn-lt"/>
              </a:rPr>
              <a:t>Application</a:t>
            </a:r>
            <a:r>
              <a:rPr lang="en-US">
                <a:cs typeface="Calibri"/>
              </a:rPr>
              <a:t> and selection procedure </a:t>
            </a:r>
            <a:endParaRPr lang="en-US"/>
          </a:p>
          <a:p>
            <a:pPr marL="514350" indent="-514350">
              <a:buFont typeface="+mj-lt"/>
              <a:buAutoNum type="arabicPeriod"/>
            </a:pPr>
            <a:endParaRPr lang="en-US"/>
          </a:p>
          <a:p>
            <a:pPr marL="514350" indent="-514350">
              <a:buFont typeface="+mj-lt"/>
              <a:buAutoNum type="arabicPeriod"/>
            </a:pPr>
            <a:endParaRPr lang="en-US">
              <a:cs typeface="Calibri"/>
            </a:endParaRPr>
          </a:p>
          <a:p>
            <a:pPr marL="0" indent="0">
              <a:buNone/>
            </a:pPr>
            <a:endParaRPr lang="en-US"/>
          </a:p>
        </p:txBody>
      </p:sp>
    </p:spTree>
    <p:extLst>
      <p:ext uri="{BB962C8B-B14F-4D97-AF65-F5344CB8AC3E}">
        <p14:creationId xmlns:p14="http://schemas.microsoft.com/office/powerpoint/2010/main" val="7165441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3a. The </a:t>
            </a:r>
            <a:r>
              <a:rPr lang="fr-BE" b="1" err="1">
                <a:solidFill>
                  <a:srgbClr val="C00000"/>
                </a:solidFill>
              </a:rPr>
              <a:t>actors</a:t>
            </a:r>
            <a:r>
              <a:rPr lang="fr-BE" b="1">
                <a:solidFill>
                  <a:srgbClr val="C00000"/>
                </a:solidFill>
              </a:rPr>
              <a:t>: Associates</a:t>
            </a:r>
            <a:endParaRPr lang="en-US" b="1">
              <a:solidFill>
                <a:srgbClr val="C00000"/>
              </a:solidFill>
            </a:endParaRPr>
          </a:p>
        </p:txBody>
      </p:sp>
      <p:sp>
        <p:nvSpPr>
          <p:cNvPr id="7" name="Content Placeholder 6"/>
          <p:cNvSpPr>
            <a:spLocks noGrp="1"/>
          </p:cNvSpPr>
          <p:nvPr>
            <p:ph idx="1"/>
          </p:nvPr>
        </p:nvSpPr>
        <p:spPr/>
        <p:txBody>
          <a:bodyPr/>
          <a:lstStyle/>
          <a:p>
            <a:pPr marL="0" indent="0">
              <a:buNone/>
            </a:pPr>
            <a:r>
              <a:rPr lang="en-US"/>
              <a:t>Participate actively in the action, but are not eligible for grants and only </a:t>
            </a:r>
            <a:r>
              <a:rPr lang="en-US">
                <a:ea typeface="+mn-lt"/>
                <a:cs typeface="+mn-lt"/>
              </a:rPr>
              <a:t>qualify to receive </a:t>
            </a:r>
            <a:r>
              <a:rPr lang="en-US" b="1">
                <a:ea typeface="+mn-lt"/>
                <a:cs typeface="+mn-lt"/>
              </a:rPr>
              <a:t>daily allowances and travelling expenses</a:t>
            </a:r>
            <a:r>
              <a:rPr lang="en-US">
                <a:ea typeface="+mn-lt"/>
                <a:cs typeface="+mn-lt"/>
              </a:rPr>
              <a:t>.</a:t>
            </a:r>
            <a:r>
              <a:rPr lang="en-US"/>
              <a:t> </a:t>
            </a:r>
            <a:endParaRPr lang="en-US">
              <a:cs typeface="Calibri"/>
            </a:endParaRPr>
          </a:p>
          <a:p>
            <a:pPr marL="0" indent="0">
              <a:buNone/>
            </a:pPr>
            <a:r>
              <a:rPr lang="en-US"/>
              <a:t>To be specified in part B of the application form. </a:t>
            </a:r>
            <a:r>
              <a:rPr lang="en-US">
                <a:ea typeface="+mn-lt"/>
                <a:cs typeface="+mn-lt"/>
              </a:rPr>
              <a:t>They need not to sign the mandate in 2</a:t>
            </a:r>
            <a:r>
              <a:rPr lang="en-US" baseline="30000">
                <a:ea typeface="+mn-lt"/>
                <a:cs typeface="+mn-lt"/>
              </a:rPr>
              <a:t>nd</a:t>
            </a:r>
            <a:r>
              <a:rPr lang="en-US">
                <a:ea typeface="+mn-lt"/>
                <a:cs typeface="+mn-lt"/>
              </a:rPr>
              <a:t>/proposal stage.</a:t>
            </a:r>
            <a:endParaRPr lang="en-US">
              <a:cs typeface="Calibri"/>
            </a:endParaRPr>
          </a:p>
          <a:p>
            <a:pPr marL="0" indent="0">
              <a:buNone/>
            </a:pPr>
            <a:endParaRPr lang="en-US"/>
          </a:p>
        </p:txBody>
      </p:sp>
    </p:spTree>
    <p:extLst>
      <p:ext uri="{BB962C8B-B14F-4D97-AF65-F5344CB8AC3E}">
        <p14:creationId xmlns:p14="http://schemas.microsoft.com/office/powerpoint/2010/main" val="29741440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3a. The </a:t>
            </a:r>
            <a:r>
              <a:rPr lang="fr-BE" b="1" err="1">
                <a:solidFill>
                  <a:srgbClr val="C00000"/>
                </a:solidFill>
              </a:rPr>
              <a:t>actors</a:t>
            </a:r>
            <a:r>
              <a:rPr lang="fr-BE" b="1">
                <a:solidFill>
                  <a:srgbClr val="C00000"/>
                </a:solidFill>
              </a:rPr>
              <a:t>: </a:t>
            </a:r>
            <a:r>
              <a:rPr lang="fr-BE" b="1" err="1">
                <a:solidFill>
                  <a:srgbClr val="C00000"/>
                </a:solidFill>
              </a:rPr>
              <a:t>Contractors</a:t>
            </a:r>
            <a:endParaRPr lang="en-US" b="1">
              <a:solidFill>
                <a:srgbClr val="C00000"/>
              </a:solidFill>
            </a:endParaRPr>
          </a:p>
        </p:txBody>
      </p:sp>
      <p:sp>
        <p:nvSpPr>
          <p:cNvPr id="7" name="Content Placeholder 6"/>
          <p:cNvSpPr>
            <a:spLocks noGrp="1"/>
          </p:cNvSpPr>
          <p:nvPr>
            <p:ph idx="1"/>
          </p:nvPr>
        </p:nvSpPr>
        <p:spPr/>
        <p:txBody>
          <a:bodyPr/>
          <a:lstStyle/>
          <a:p>
            <a:pPr marL="0" indent="0">
              <a:buNone/>
            </a:pPr>
            <a:r>
              <a:rPr lang="en-US"/>
              <a:t>These are contractors for services, works and equipment. These must be sourced through a procurement process using relevant procedures i.e. PPDA (public procurement law) for public entities and annex VIII of the Grant Agreement for private entities</a:t>
            </a:r>
            <a:endParaRPr lang="en-US">
              <a:cs typeface="Calibri"/>
            </a:endParaRPr>
          </a:p>
          <a:p>
            <a:pPr marL="0" indent="0">
              <a:buNone/>
            </a:pPr>
            <a:endParaRPr lang="en-US"/>
          </a:p>
        </p:txBody>
      </p:sp>
    </p:spTree>
    <p:extLst>
      <p:ext uri="{BB962C8B-B14F-4D97-AF65-F5344CB8AC3E}">
        <p14:creationId xmlns:p14="http://schemas.microsoft.com/office/powerpoint/2010/main" val="19016870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a:solidFill>
                  <a:srgbClr val="C00000"/>
                </a:solidFill>
                <a:cs typeface="Calibri"/>
              </a:rPr>
              <a:t>Questions?</a:t>
            </a:r>
            <a:endParaRPr lang="fr-BE" b="1">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a:p>
          <a:p>
            <a:pPr marL="0" indent="0">
              <a:buNone/>
            </a:pPr>
            <a:endParaRPr lang="en-US">
              <a:cs typeface="Calibri"/>
            </a:endParaRPr>
          </a:p>
          <a:p>
            <a:endParaRPr lang="en-US"/>
          </a:p>
          <a:p>
            <a:pPr marL="0" indent="0">
              <a:buNone/>
            </a:pPr>
            <a:endParaRPr lang="en-US"/>
          </a:p>
        </p:txBody>
      </p:sp>
    </p:spTree>
    <p:extLst>
      <p:ext uri="{BB962C8B-B14F-4D97-AF65-F5344CB8AC3E}">
        <p14:creationId xmlns:p14="http://schemas.microsoft.com/office/powerpoint/2010/main" val="166801543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a:t>
            </a:r>
            <a:endParaRPr lang="en-US" b="1">
              <a:solidFill>
                <a:srgbClr val="C00000"/>
              </a:solidFill>
            </a:endParaRPr>
          </a:p>
        </p:txBody>
      </p:sp>
      <p:sp>
        <p:nvSpPr>
          <p:cNvPr id="7" name="Content Placeholder 6"/>
          <p:cNvSpPr>
            <a:spLocks noGrp="1"/>
          </p:cNvSpPr>
          <p:nvPr>
            <p:ph idx="1"/>
          </p:nvPr>
        </p:nvSpPr>
        <p:spPr/>
        <p:txBody>
          <a:bodyPr>
            <a:normAutofit/>
          </a:bodyPr>
          <a:lstStyle/>
          <a:p>
            <a:pPr marL="0" indent="0">
              <a:buNone/>
            </a:pPr>
            <a:r>
              <a:rPr lang="en-US" sz="2400" b="0" i="1" u="none" strike="noStrike" baseline="0">
                <a:solidFill>
                  <a:srgbClr val="000000"/>
                </a:solidFill>
              </a:rPr>
              <a:t>An action comprises a </a:t>
            </a:r>
            <a:r>
              <a:rPr lang="en-US" sz="2400" b="1" i="1" u="none" strike="noStrike" baseline="0">
                <a:solidFill>
                  <a:srgbClr val="000000"/>
                </a:solidFill>
              </a:rPr>
              <a:t>series of activities </a:t>
            </a:r>
            <a:r>
              <a:rPr lang="en-US" sz="2400" b="0" i="1" u="none" strike="noStrike" baseline="0">
                <a:solidFill>
                  <a:srgbClr val="000000"/>
                </a:solidFill>
              </a:rPr>
              <a:t>that are necessary to achieve the results and contribute to the specific(s) objective(s) pursued by the application</a:t>
            </a:r>
          </a:p>
          <a:p>
            <a:pPr marL="0" indent="0">
              <a:buNone/>
            </a:pPr>
            <a:r>
              <a:rPr lang="en-US" sz="2400" b="0" i="0" u="none" strike="noStrike" baseline="0">
                <a:solidFill>
                  <a:srgbClr val="000000"/>
                </a:solidFill>
              </a:rPr>
              <a:t> </a:t>
            </a:r>
            <a:endParaRPr lang="en-US" sz="3600"/>
          </a:p>
          <a:p>
            <a:pPr marL="514350" indent="-514350">
              <a:buAutoNum type="arabicPeriod"/>
            </a:pPr>
            <a:r>
              <a:rPr lang="en-US"/>
              <a:t>Duration</a:t>
            </a:r>
          </a:p>
          <a:p>
            <a:pPr marL="514350" indent="-514350">
              <a:buFont typeface="Arial" panose="020B0604020202020204" pitchFamily="34" charset="0"/>
              <a:buAutoNum type="arabicPeriod"/>
            </a:pPr>
            <a:r>
              <a:rPr lang="en-US"/>
              <a:t>Geographical coverage</a:t>
            </a:r>
          </a:p>
          <a:p>
            <a:pPr marL="514350" indent="-514350">
              <a:buFont typeface="Arial" panose="020B0604020202020204" pitchFamily="34" charset="0"/>
              <a:buAutoNum type="arabicPeriod"/>
            </a:pPr>
            <a:r>
              <a:rPr lang="en-US"/>
              <a:t>Priority value chains and themes </a:t>
            </a:r>
          </a:p>
          <a:p>
            <a:pPr marL="514350" indent="-514350">
              <a:buAutoNum type="arabicPeriod"/>
            </a:pPr>
            <a:r>
              <a:rPr lang="en-US"/>
              <a:t>Target groups</a:t>
            </a:r>
          </a:p>
          <a:p>
            <a:pPr marL="514350" indent="-514350">
              <a:buAutoNum type="arabicPeriod"/>
            </a:pPr>
            <a:r>
              <a:rPr lang="en-US"/>
              <a:t>Type of action and eligible activities</a:t>
            </a:r>
          </a:p>
        </p:txBody>
      </p:sp>
    </p:spTree>
    <p:extLst>
      <p:ext uri="{BB962C8B-B14F-4D97-AF65-F5344CB8AC3E}">
        <p14:creationId xmlns:p14="http://schemas.microsoft.com/office/powerpoint/2010/main" val="8758462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Duration</a:t>
            </a:r>
            <a:endParaRPr lang="en-US" b="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a:bodyPr>
          <a:lstStyle/>
          <a:p>
            <a:r>
              <a:rPr lang="en-US" b="1"/>
              <a:t>Action = grant agreement : </a:t>
            </a:r>
            <a:r>
              <a:rPr lang="en-US"/>
              <a:t>minimum </a:t>
            </a:r>
            <a:r>
              <a:rPr lang="en-US" b="1"/>
              <a:t>15 to maximum 24 months </a:t>
            </a:r>
            <a:r>
              <a:rPr lang="en-US"/>
              <a:t>(excluding 3 months grant closure)</a:t>
            </a:r>
          </a:p>
          <a:p>
            <a:endParaRPr lang="en-US">
              <a:cs typeface="Calibri"/>
            </a:endParaRPr>
          </a:p>
          <a:p>
            <a:r>
              <a:rPr lang="en-US" b="1">
                <a:cs typeface="Calibri"/>
              </a:rPr>
              <a:t>Business support schemes: </a:t>
            </a:r>
            <a:r>
              <a:rPr lang="en-US">
                <a:cs typeface="Calibri"/>
              </a:rPr>
              <a:t>minimum 6 to maximum 12 months (trainings &amp; technical assistance) </a:t>
            </a:r>
          </a:p>
          <a:p>
            <a:pPr marL="0" indent="0">
              <a:buNone/>
            </a:pPr>
            <a:endParaRPr lang="en-US">
              <a:cs typeface="Calibri"/>
            </a:endParaRPr>
          </a:p>
          <a:p>
            <a:r>
              <a:rPr lang="en-US">
                <a:cs typeface="Calibri"/>
              </a:rPr>
              <a:t>Within the duration of action</a:t>
            </a:r>
            <a:r>
              <a:rPr lang="en-US">
                <a:solidFill>
                  <a:schemeClr val="tx1">
                    <a:lumMod val="75000"/>
                    <a:lumOff val="25000"/>
                  </a:schemeClr>
                </a:solidFill>
                <a:cs typeface="Calibri"/>
              </a:rPr>
              <a:t>, </a:t>
            </a:r>
            <a:r>
              <a:rPr lang="en-US" b="0" i="0" u="none" strike="noStrike" baseline="0">
                <a:solidFill>
                  <a:schemeClr val="tx1">
                    <a:lumMod val="75000"/>
                    <a:lumOff val="25000"/>
                  </a:schemeClr>
                </a:solidFill>
              </a:rPr>
              <a:t>targeted beneficiaries can be supported in different </a:t>
            </a:r>
            <a:r>
              <a:rPr lang="en-US" b="1" i="0" u="none" strike="noStrike" baseline="0">
                <a:solidFill>
                  <a:schemeClr val="tx1">
                    <a:lumMod val="75000"/>
                    <a:lumOff val="25000"/>
                  </a:schemeClr>
                </a:solidFill>
              </a:rPr>
              <a:t>cohorts</a:t>
            </a:r>
            <a:endParaRPr lang="en-US" b="1">
              <a:solidFill>
                <a:schemeClr val="tx1">
                  <a:lumMod val="75000"/>
                  <a:lumOff val="25000"/>
                </a:schemeClr>
              </a:solidFill>
              <a:cs typeface="Calibri"/>
            </a:endParaRPr>
          </a:p>
          <a:p>
            <a:pPr marL="0" indent="0">
              <a:buNone/>
            </a:pPr>
            <a:endParaRPr lang="en-US"/>
          </a:p>
        </p:txBody>
      </p:sp>
    </p:spTree>
    <p:extLst>
      <p:ext uri="{BB962C8B-B14F-4D97-AF65-F5344CB8AC3E}">
        <p14:creationId xmlns:p14="http://schemas.microsoft.com/office/powerpoint/2010/main" val="120400076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Geographical</a:t>
            </a:r>
            <a:r>
              <a:rPr lang="fr-BE" b="1">
                <a:solidFill>
                  <a:srgbClr val="C00000"/>
                </a:solidFill>
              </a:rPr>
              <a:t> </a:t>
            </a:r>
            <a:r>
              <a:rPr lang="fr-BE" b="1" err="1">
                <a:solidFill>
                  <a:srgbClr val="C00000"/>
                </a:solidFill>
              </a:rPr>
              <a:t>coverage</a:t>
            </a:r>
            <a:endParaRPr lang="en-US" b="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fontScale="92500" lnSpcReduction="20000"/>
          </a:bodyPr>
          <a:lstStyle/>
          <a:p>
            <a:pPr marL="0" indent="0">
              <a:buNone/>
            </a:pPr>
            <a:endParaRPr lang="en-US">
              <a:ea typeface="+mn-lt"/>
              <a:cs typeface="+mn-lt"/>
            </a:endParaRPr>
          </a:p>
          <a:p>
            <a:pPr marL="0" indent="0">
              <a:buNone/>
            </a:pPr>
            <a:r>
              <a:rPr lang="en-US">
                <a:ea typeface="+mn-lt"/>
                <a:cs typeface="+mn-lt"/>
              </a:rPr>
              <a:t>The actions must be implemented in Uganda, Rwenzori and Albertine region in at least one of the following districts: </a:t>
            </a:r>
          </a:p>
          <a:p>
            <a:r>
              <a:rPr lang="en-US">
                <a:ea typeface="+mn-lt"/>
                <a:cs typeface="+mn-lt"/>
              </a:rPr>
              <a:t>Jinja</a:t>
            </a:r>
          </a:p>
          <a:p>
            <a:r>
              <a:rPr lang="en-US"/>
              <a:t>Kamuli</a:t>
            </a:r>
          </a:p>
          <a:p>
            <a:pPr marL="0" indent="0">
              <a:buNone/>
            </a:pPr>
            <a:endParaRPr lang="en-US">
              <a:ea typeface="+mn-lt"/>
              <a:cs typeface="+mn-lt"/>
            </a:endParaRPr>
          </a:p>
          <a:p>
            <a:pPr marL="0" indent="0">
              <a:buNone/>
            </a:pPr>
            <a:r>
              <a:rPr lang="en-US">
                <a:ea typeface="+mn-lt"/>
                <a:cs typeface="+mn-lt"/>
              </a:rPr>
              <a:t>The actions may not be implemented in other districts</a:t>
            </a:r>
          </a:p>
          <a:p>
            <a:pPr lvl="1">
              <a:buFont typeface="Wingdings" panose="05000000000000000000" pitchFamily="2" charset="2"/>
              <a:buChar char="à"/>
            </a:pPr>
            <a:r>
              <a:rPr lang="en-US">
                <a:ea typeface="+mn-lt"/>
                <a:cs typeface="+mn-lt"/>
                <a:sym typeface="Wingdings" panose="05000000000000000000" pitchFamily="2" charset="2"/>
              </a:rPr>
              <a:t>Target groups/youth must reside in the target districts</a:t>
            </a:r>
          </a:p>
          <a:p>
            <a:pPr lvl="1">
              <a:buFont typeface="Wingdings" panose="05000000000000000000" pitchFamily="2" charset="2"/>
              <a:buChar char="à"/>
            </a:pPr>
            <a:r>
              <a:rPr lang="en-US" u="sng"/>
              <a:t>Majority</a:t>
            </a:r>
            <a:r>
              <a:rPr lang="en-US"/>
              <a:t> of activities take place in target districts</a:t>
            </a:r>
          </a:p>
          <a:p>
            <a:pPr marL="457200" lvl="1" indent="0">
              <a:buNone/>
            </a:pPr>
            <a:endParaRPr lang="en-US">
              <a:highlight>
                <a:srgbClr val="FFFF00"/>
              </a:highlight>
            </a:endParaRPr>
          </a:p>
          <a:p>
            <a:pPr marL="0" indent="0">
              <a:buNone/>
            </a:pPr>
            <a:r>
              <a:rPr lang="en-US" sz="2900" b="0" i="0" u="none" strike="noStrike" baseline="0">
                <a:solidFill>
                  <a:schemeClr val="tx1">
                    <a:lumMod val="75000"/>
                    <a:lumOff val="25000"/>
                  </a:schemeClr>
                </a:solidFill>
              </a:rPr>
              <a:t>Applicants are </a:t>
            </a:r>
            <a:r>
              <a:rPr lang="en-US" sz="2900" b="1" i="0" u="none" strike="noStrike" baseline="0">
                <a:solidFill>
                  <a:schemeClr val="tx1">
                    <a:lumMod val="75000"/>
                    <a:lumOff val="25000"/>
                  </a:schemeClr>
                </a:solidFill>
              </a:rPr>
              <a:t>encouraged</a:t>
            </a:r>
            <a:r>
              <a:rPr lang="en-US" sz="2900" b="0" i="0" u="none" strike="noStrike" baseline="0">
                <a:solidFill>
                  <a:schemeClr val="tx1">
                    <a:lumMod val="75000"/>
                    <a:lumOff val="25000"/>
                  </a:schemeClr>
                </a:solidFill>
              </a:rPr>
              <a:t> to distribute their resources and targets over </a:t>
            </a:r>
            <a:r>
              <a:rPr lang="en-US" sz="2900" b="1" i="0" u="none" strike="noStrike" baseline="0">
                <a:solidFill>
                  <a:schemeClr val="tx1">
                    <a:lumMod val="75000"/>
                    <a:lumOff val="25000"/>
                  </a:schemeClr>
                </a:solidFill>
              </a:rPr>
              <a:t>more than one </a:t>
            </a:r>
            <a:r>
              <a:rPr lang="en-US" sz="2900" b="0" i="0" u="none" strike="noStrike" baseline="0">
                <a:solidFill>
                  <a:schemeClr val="tx1">
                    <a:lumMod val="75000"/>
                    <a:lumOff val="25000"/>
                  </a:schemeClr>
                </a:solidFill>
              </a:rPr>
              <a:t>district</a:t>
            </a:r>
            <a:endParaRPr lang="en-US" sz="4600">
              <a:solidFill>
                <a:schemeClr val="tx1">
                  <a:lumMod val="75000"/>
                  <a:lumOff val="25000"/>
                </a:schemeClr>
              </a:solidFill>
              <a:highlight>
                <a:srgbClr val="FFFF00"/>
              </a:highlight>
            </a:endParaRPr>
          </a:p>
          <a:p>
            <a:pPr marL="0" indent="0">
              <a:buNone/>
            </a:pPr>
            <a:endParaRPr lang="en-US" i="1"/>
          </a:p>
        </p:txBody>
      </p:sp>
    </p:spTree>
    <p:extLst>
      <p:ext uri="{BB962C8B-B14F-4D97-AF65-F5344CB8AC3E}">
        <p14:creationId xmlns:p14="http://schemas.microsoft.com/office/powerpoint/2010/main" val="289213856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Priority</a:t>
            </a:r>
            <a:r>
              <a:rPr lang="fr-BE" b="1">
                <a:solidFill>
                  <a:srgbClr val="C00000"/>
                </a:solidFill>
              </a:rPr>
              <a:t> value </a:t>
            </a:r>
            <a:r>
              <a:rPr lang="fr-BE" b="1" err="1">
                <a:solidFill>
                  <a:srgbClr val="C00000"/>
                </a:solidFill>
              </a:rPr>
              <a:t>chains</a:t>
            </a:r>
            <a:endParaRPr lang="en-US" b="1">
              <a:solidFill>
                <a:srgbClr val="C00000"/>
              </a:solidFill>
            </a:endParaRPr>
          </a:p>
        </p:txBody>
      </p:sp>
      <p:sp>
        <p:nvSpPr>
          <p:cNvPr id="7" name="Content Placeholder 6"/>
          <p:cNvSpPr>
            <a:spLocks noGrp="1"/>
          </p:cNvSpPr>
          <p:nvPr>
            <p:ph idx="1"/>
          </p:nvPr>
        </p:nvSpPr>
        <p:spPr/>
        <p:txBody>
          <a:bodyPr vert="horz" lIns="91440" tIns="45720" rIns="91440" bIns="45720" rtlCol="0" anchor="t">
            <a:normAutofit fontScale="85000" lnSpcReduction="20000"/>
          </a:bodyPr>
          <a:lstStyle/>
          <a:p>
            <a:pPr marL="0" indent="0">
              <a:buNone/>
            </a:pPr>
            <a:r>
              <a:rPr lang="en-GB" sz="2400" b="1" i="0" u="none" strike="noStrike" baseline="0">
                <a:solidFill>
                  <a:srgbClr val="C00000"/>
                </a:solidFill>
              </a:rPr>
              <a:t>Agriculture: </a:t>
            </a:r>
          </a:p>
          <a:p>
            <a:r>
              <a:rPr lang="en-US" sz="2400" b="1" i="0" u="none" strike="noStrike" baseline="0">
                <a:solidFill>
                  <a:srgbClr val="000000"/>
                </a:solidFill>
              </a:rPr>
              <a:t>Fish</a:t>
            </a:r>
            <a:r>
              <a:rPr lang="en-US" sz="2400" b="0" i="0" u="none" strike="noStrike" baseline="0">
                <a:solidFill>
                  <a:srgbClr val="000000"/>
                </a:solidFill>
              </a:rPr>
              <a:t> value chain; </a:t>
            </a:r>
          </a:p>
          <a:p>
            <a:r>
              <a:rPr lang="en-GB" sz="2400" b="1" i="0" u="none" strike="noStrike" baseline="0">
                <a:solidFill>
                  <a:srgbClr val="000000"/>
                </a:solidFill>
              </a:rPr>
              <a:t>Apiary</a:t>
            </a:r>
            <a:r>
              <a:rPr lang="en-GB" sz="2400" b="0" i="0" u="none" strike="noStrike" baseline="0">
                <a:solidFill>
                  <a:srgbClr val="000000"/>
                </a:solidFill>
              </a:rPr>
              <a:t> value chain;</a:t>
            </a:r>
          </a:p>
          <a:p>
            <a:r>
              <a:rPr lang="en-GB" sz="2400" b="1" i="0" u="none" strike="noStrike" baseline="0">
                <a:solidFill>
                  <a:srgbClr val="000000"/>
                </a:solidFill>
              </a:rPr>
              <a:t>Coffee and cocoa </a:t>
            </a:r>
            <a:r>
              <a:rPr lang="en-GB" sz="2400" b="0" i="0" u="none" strike="noStrike" baseline="0">
                <a:solidFill>
                  <a:srgbClr val="000000"/>
                </a:solidFill>
              </a:rPr>
              <a:t>value chains</a:t>
            </a:r>
          </a:p>
          <a:p>
            <a:endParaRPr lang="en-GB" sz="2400" b="0" i="0" u="none" strike="noStrike" baseline="0">
              <a:solidFill>
                <a:srgbClr val="000000"/>
              </a:solidFill>
            </a:endParaRPr>
          </a:p>
          <a:p>
            <a:pPr marL="0" indent="0">
              <a:buNone/>
            </a:pPr>
            <a:r>
              <a:rPr lang="en-GB" sz="2400" b="1" i="0" u="none" strike="noStrike" baseline="0">
                <a:solidFill>
                  <a:srgbClr val="C00000"/>
                </a:solidFill>
              </a:rPr>
              <a:t>Green economy: </a:t>
            </a:r>
          </a:p>
          <a:p>
            <a:r>
              <a:rPr lang="en-US" sz="2400" b="1" i="0" u="none" strike="noStrike" baseline="0">
                <a:solidFill>
                  <a:srgbClr val="000000"/>
                </a:solidFill>
              </a:rPr>
              <a:t>Sustainable tourism and hospitality </a:t>
            </a:r>
            <a:r>
              <a:rPr lang="en-US" sz="2400" b="0" i="0" u="none" strike="noStrike" baseline="0">
                <a:solidFill>
                  <a:srgbClr val="000000"/>
                </a:solidFill>
              </a:rPr>
              <a:t>value chains; </a:t>
            </a:r>
          </a:p>
          <a:p>
            <a:pPr algn="l"/>
            <a:r>
              <a:rPr lang="en-GB" sz="2400" b="1" i="0" u="none" strike="noStrike" baseline="0">
                <a:solidFill>
                  <a:srgbClr val="000000"/>
                </a:solidFill>
              </a:rPr>
              <a:t>Sustainable forestry </a:t>
            </a:r>
            <a:r>
              <a:rPr lang="en-GB" sz="2400" b="0" i="0" u="none" strike="noStrike" baseline="0">
                <a:solidFill>
                  <a:srgbClr val="000000"/>
                </a:solidFill>
              </a:rPr>
              <a:t>value chains </a:t>
            </a:r>
            <a:r>
              <a:rPr lang="en-US" sz="2400" b="0" i="0" u="none" strike="noStrike" baseline="0">
                <a:solidFill>
                  <a:srgbClr val="404040"/>
                </a:solidFill>
              </a:rPr>
              <a:t>(sustainable timber and non-timber, including </a:t>
            </a:r>
            <a:r>
              <a:rPr lang="en-US" sz="2400" b="0" i="0" u="none" strike="noStrike" baseline="0" err="1">
                <a:solidFill>
                  <a:srgbClr val="404040"/>
                </a:solidFill>
              </a:rPr>
              <a:t>agro</a:t>
            </a:r>
            <a:r>
              <a:rPr lang="en-US" sz="2400" b="0" i="0" u="none" strike="noStrike" baseline="0">
                <a:solidFill>
                  <a:srgbClr val="404040"/>
                </a:solidFill>
              </a:rPr>
              <a:t>-forestry)</a:t>
            </a:r>
            <a:r>
              <a:rPr lang="en-GB" sz="2400" i="0" u="none" strike="noStrike" baseline="0">
                <a:solidFill>
                  <a:srgbClr val="000000"/>
                </a:solidFill>
              </a:rPr>
              <a:t>; </a:t>
            </a:r>
          </a:p>
          <a:p>
            <a:r>
              <a:rPr lang="en-GB" sz="2400" b="1" i="0" u="none" strike="noStrike" baseline="0">
                <a:solidFill>
                  <a:srgbClr val="000000"/>
                </a:solidFill>
              </a:rPr>
              <a:t>Green construction </a:t>
            </a:r>
            <a:r>
              <a:rPr lang="en-GB" sz="2400" b="0" i="0" u="none" strike="noStrike" baseline="0">
                <a:solidFill>
                  <a:srgbClr val="000000"/>
                </a:solidFill>
              </a:rPr>
              <a:t>value chains</a:t>
            </a:r>
          </a:p>
          <a:p>
            <a:pPr marL="0" indent="0">
              <a:buNone/>
            </a:pPr>
            <a:endParaRPr lang="en-US">
              <a:ea typeface="Calibri"/>
              <a:cs typeface="Calibri"/>
            </a:endParaRPr>
          </a:p>
          <a:p>
            <a:pPr marL="0" indent="0">
              <a:buNone/>
            </a:pPr>
            <a:r>
              <a:rPr lang="en-US" sz="2200" b="1">
                <a:solidFill>
                  <a:srgbClr val="C00000"/>
                </a:solidFill>
                <a:ea typeface="Calibri"/>
                <a:cs typeface="Calibri"/>
              </a:rPr>
              <a:t>Transversal: </a:t>
            </a:r>
            <a:r>
              <a:rPr lang="en-US" sz="2200" b="0" i="0" u="none" strike="noStrike" baseline="0">
                <a:solidFill>
                  <a:srgbClr val="000000"/>
                </a:solidFill>
              </a:rPr>
              <a:t>integration of </a:t>
            </a:r>
            <a:r>
              <a:rPr lang="en-US" sz="2200" b="1" i="0" u="none" strike="noStrike" baseline="0">
                <a:solidFill>
                  <a:srgbClr val="000000"/>
                </a:solidFill>
              </a:rPr>
              <a:t>organic and solid waste management </a:t>
            </a:r>
            <a:r>
              <a:rPr lang="en-US" sz="2200" b="0" i="0" u="none" strike="noStrike" baseline="0">
                <a:solidFill>
                  <a:srgbClr val="000000"/>
                </a:solidFill>
              </a:rPr>
              <a:t>can be considered for all targeted value chains</a:t>
            </a:r>
          </a:p>
          <a:p>
            <a:pPr marL="0" indent="0">
              <a:buNone/>
            </a:pPr>
            <a:endParaRPr lang="en-US" sz="2600">
              <a:solidFill>
                <a:srgbClr val="000000"/>
              </a:solidFill>
              <a:latin typeface="Calibri" panose="020F0502020204030204" pitchFamily="34" charset="0"/>
              <a:ea typeface="Calibri" panose="020F0502020204030204" pitchFamily="34" charset="0"/>
              <a:cs typeface="Calibri" panose="020F0502020204030204" pitchFamily="34" charset="0"/>
            </a:endParaRPr>
          </a:p>
          <a:p>
            <a:pPr marL="0" indent="0">
              <a:buNone/>
            </a:pPr>
            <a:endParaRPr lang="en-US" i="1"/>
          </a:p>
        </p:txBody>
      </p:sp>
    </p:spTree>
    <p:extLst>
      <p:ext uri="{BB962C8B-B14F-4D97-AF65-F5344CB8AC3E}">
        <p14:creationId xmlns:p14="http://schemas.microsoft.com/office/powerpoint/2010/main" val="14570194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normAutofit fontScale="90000"/>
          </a:bodyPr>
          <a:lstStyle/>
          <a:p>
            <a:r>
              <a:rPr lang="fr-BE" b="1">
                <a:solidFill>
                  <a:srgbClr val="C00000"/>
                </a:solidFill>
              </a:rPr>
              <a:t>3b. The actions: </a:t>
            </a:r>
            <a:r>
              <a:rPr lang="fr-BE" b="1" err="1">
                <a:solidFill>
                  <a:srgbClr val="C00000"/>
                </a:solidFill>
              </a:rPr>
              <a:t>Priority</a:t>
            </a:r>
            <a:r>
              <a:rPr lang="fr-BE" b="1">
                <a:solidFill>
                  <a:srgbClr val="C00000"/>
                </a:solidFill>
              </a:rPr>
              <a:t> value </a:t>
            </a:r>
            <a:r>
              <a:rPr lang="fr-BE" b="1" err="1">
                <a:solidFill>
                  <a:srgbClr val="C00000"/>
                </a:solidFill>
              </a:rPr>
              <a:t>chains</a:t>
            </a:r>
            <a:r>
              <a:rPr lang="fr-BE" b="1">
                <a:solidFill>
                  <a:srgbClr val="C00000"/>
                </a:solidFill>
              </a:rPr>
              <a:t> – Green </a:t>
            </a:r>
            <a:r>
              <a:rPr lang="fr-BE" b="1" err="1">
                <a:solidFill>
                  <a:srgbClr val="C00000"/>
                </a:solidFill>
              </a:rPr>
              <a:t>economy</a:t>
            </a:r>
            <a:endParaRPr lang="en-US" b="1">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73491" y="1294518"/>
            <a:ext cx="10436467" cy="5909310"/>
          </a:xfrm>
          <a:prstGeom prst="rect">
            <a:avLst/>
          </a:prstGeom>
          <a:noFill/>
        </p:spPr>
        <p:txBody>
          <a:bodyPr wrap="square" rtlCol="0">
            <a:spAutoFit/>
          </a:bodyPr>
          <a:lstStyle/>
          <a:p>
            <a:pPr marL="285750" indent="-285750" algn="l">
              <a:buFont typeface="Arial" panose="020B0604020202020204" pitchFamily="34" charset="0"/>
              <a:buChar char="•"/>
            </a:pPr>
            <a:endParaRPr lang="en-US" sz="1800" b="0" i="0" u="none" strike="noStrike" baseline="0">
              <a:solidFill>
                <a:srgbClr val="000000"/>
              </a:solidFill>
              <a:latin typeface="Georgia" panose="02040502050405020303" pitchFamily="18" charset="0"/>
            </a:endParaRPr>
          </a:p>
          <a:p>
            <a:pPr marL="342900" indent="-342900">
              <a:buFont typeface="Arial" panose="020B0604020202020204" pitchFamily="34" charset="0"/>
              <a:buChar char="•"/>
            </a:pPr>
            <a:r>
              <a:rPr lang="en-US" sz="2000" b="1" i="0" u="none" strike="noStrike" baseline="0">
                <a:solidFill>
                  <a:srgbClr val="000000"/>
                </a:solidFill>
              </a:rPr>
              <a:t>Sustainable tourism and hospitality </a:t>
            </a:r>
            <a:r>
              <a:rPr lang="en-US" sz="2000" b="0" i="0" u="none" strike="noStrike" baseline="0">
                <a:solidFill>
                  <a:srgbClr val="000000"/>
                </a:solidFill>
              </a:rPr>
              <a:t>value chains: </a:t>
            </a:r>
          </a:p>
          <a:p>
            <a:pPr lvl="2"/>
            <a:r>
              <a:rPr lang="en-US" sz="2000" b="1" i="1" u="none" strike="noStrike" baseline="0">
                <a:solidFill>
                  <a:srgbClr val="C00000"/>
                </a:solidFill>
              </a:rPr>
              <a:t>! </a:t>
            </a:r>
            <a:r>
              <a:rPr lang="en-US" sz="2000" b="0" i="1" u="none" strike="noStrike" baseline="0">
                <a:solidFill>
                  <a:srgbClr val="000000"/>
                </a:solidFill>
              </a:rPr>
              <a:t>takes full account of its current and future economic, social and environmental impacts, addressing the 3Ps (People, Planet, Profit) = sustainable microbusiness development in leisure and business tourism, while contributing to the conservation of the natural environment and cultural heritage, and inclusion of the local community</a:t>
            </a:r>
            <a:endParaRPr lang="en-US" sz="2400" i="1">
              <a:solidFill>
                <a:srgbClr val="000000"/>
              </a:solidFill>
            </a:endParaRPr>
          </a:p>
          <a:p>
            <a:endParaRPr lang="en-US" sz="2000" b="0" i="0" u="none" strike="noStrike" baseline="0">
              <a:solidFill>
                <a:srgbClr val="000000"/>
              </a:solidFill>
            </a:endParaRPr>
          </a:p>
          <a:p>
            <a:pPr marL="342900" indent="-342900">
              <a:buFont typeface="Arial" panose="020B0604020202020204" pitchFamily="34" charset="0"/>
              <a:buChar char="•"/>
            </a:pPr>
            <a:r>
              <a:rPr lang="en-GB" sz="2000" b="1" i="0" u="none" strike="noStrike" baseline="0">
                <a:solidFill>
                  <a:srgbClr val="000000"/>
                </a:solidFill>
              </a:rPr>
              <a:t>Sustainable forestry </a:t>
            </a:r>
            <a:r>
              <a:rPr lang="en-GB" sz="2000" b="0" i="0" u="none" strike="noStrike" baseline="0">
                <a:solidFill>
                  <a:srgbClr val="000000"/>
                </a:solidFill>
              </a:rPr>
              <a:t>value chains</a:t>
            </a:r>
            <a:r>
              <a:rPr lang="en-GB" sz="2000">
                <a:solidFill>
                  <a:srgbClr val="000000"/>
                </a:solidFill>
              </a:rPr>
              <a:t>:</a:t>
            </a:r>
            <a:endParaRPr lang="en-GB" sz="1800" b="0" i="0" u="none" strike="noStrike" baseline="0">
              <a:solidFill>
                <a:srgbClr val="000000"/>
              </a:solidFill>
              <a:latin typeface="Georgia" panose="02040502050405020303" pitchFamily="18" charset="0"/>
            </a:endParaRPr>
          </a:p>
          <a:p>
            <a:pPr lvl="2"/>
            <a:r>
              <a:rPr lang="en-US" sz="2000" b="0" i="1" u="none" strike="noStrike" baseline="0">
                <a:solidFill>
                  <a:srgbClr val="000000"/>
                </a:solidFill>
              </a:rPr>
              <a:t>“non-timber forest product” (NTFP) includes “all biological materials other than timber which are extracted from forests for human use. These include foods, medicines, spices, essential oils, resins, gums, latexes, tannins, dyes, ornamental plants, wildlife (products and live animals), fuelwood and raw materials, notably rattan, bamboo, small wood and </a:t>
            </a:r>
            <a:r>
              <a:rPr lang="en-US" sz="2000" b="0" i="1" u="none" strike="noStrike" baseline="0" err="1">
                <a:solidFill>
                  <a:srgbClr val="000000"/>
                </a:solidFill>
              </a:rPr>
              <a:t>fibres</a:t>
            </a:r>
            <a:r>
              <a:rPr lang="en-US" sz="2000" b="0" i="1" u="none" strike="noStrike" baseline="0">
                <a:solidFill>
                  <a:srgbClr val="000000"/>
                </a:solidFill>
              </a:rPr>
              <a:t>” </a:t>
            </a:r>
          </a:p>
          <a:p>
            <a:r>
              <a:rPr lang="en-GB" sz="2000" b="0" i="0" u="none" strike="noStrike" baseline="0">
                <a:solidFill>
                  <a:srgbClr val="000000"/>
                </a:solidFill>
              </a:rPr>
              <a:t> </a:t>
            </a:r>
          </a:p>
          <a:p>
            <a:pPr marL="342900" indent="-342900">
              <a:buFont typeface="Arial" panose="020B0604020202020204" pitchFamily="34" charset="0"/>
              <a:buChar char="•"/>
            </a:pPr>
            <a:r>
              <a:rPr lang="en-GB" sz="2000" b="1" i="0" u="none" strike="noStrike" baseline="0">
                <a:solidFill>
                  <a:srgbClr val="000000"/>
                </a:solidFill>
              </a:rPr>
              <a:t>Green construction </a:t>
            </a:r>
            <a:r>
              <a:rPr lang="en-GB" sz="2000" b="0" i="0" u="none" strike="noStrike" baseline="0">
                <a:solidFill>
                  <a:srgbClr val="000000"/>
                </a:solidFill>
              </a:rPr>
              <a:t>value chains:</a:t>
            </a:r>
            <a:endParaRPr lang="en-US" sz="2400" i="1">
              <a:solidFill>
                <a:srgbClr val="000000"/>
              </a:solidFill>
            </a:endParaRPr>
          </a:p>
          <a:p>
            <a:pPr lvl="2"/>
            <a:r>
              <a:rPr lang="en-US" sz="2000" b="0" i="1" u="none" strike="noStrike" baseline="0" err="1">
                <a:solidFill>
                  <a:srgbClr val="000000"/>
                </a:solidFill>
                <a:latin typeface="Calibri" panose="020F0502020204030204" pitchFamily="34" charset="0"/>
                <a:ea typeface="Calibri" panose="020F0502020204030204" pitchFamily="34" charset="0"/>
                <a:cs typeface="Calibri" panose="020F0502020204030204" pitchFamily="34" charset="0"/>
              </a:rPr>
              <a:t>Eg.</a:t>
            </a:r>
            <a:r>
              <a:rPr lang="en-US" sz="2000" b="0" i="1"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Sustainable timber, Interlocking Stabilized Soil Blocks, modern cooked clay bricks, bamboo, and other green construction products or services</a:t>
            </a:r>
            <a:endParaRPr lang="en-US" sz="2400" i="1">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endParaRPr lang="nl-BE" sz="2000"/>
          </a:p>
          <a:p>
            <a:pPr algn="l"/>
            <a:endParaRPr lang="en-UG" sz="2000"/>
          </a:p>
        </p:txBody>
      </p:sp>
    </p:spTree>
    <p:extLst>
      <p:ext uri="{BB962C8B-B14F-4D97-AF65-F5344CB8AC3E}">
        <p14:creationId xmlns:p14="http://schemas.microsoft.com/office/powerpoint/2010/main" val="35709904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87207" y="115652"/>
            <a:ext cx="10125503" cy="1289278"/>
          </a:xfrm>
        </p:spPr>
        <p:txBody>
          <a:bodyPr>
            <a:normAutofit/>
          </a:bodyPr>
          <a:lstStyle/>
          <a:p>
            <a:r>
              <a:rPr lang="fr-BE" b="1">
                <a:solidFill>
                  <a:srgbClr val="C00000"/>
                </a:solidFill>
              </a:rPr>
              <a:t>3b. The actions: </a:t>
            </a:r>
            <a:r>
              <a:rPr lang="fr-BE" b="1" err="1">
                <a:solidFill>
                  <a:srgbClr val="C00000"/>
                </a:solidFill>
              </a:rPr>
              <a:t>Priority</a:t>
            </a:r>
            <a:r>
              <a:rPr lang="fr-BE" b="1">
                <a:solidFill>
                  <a:srgbClr val="C00000"/>
                </a:solidFill>
              </a:rPr>
              <a:t> value </a:t>
            </a:r>
            <a:r>
              <a:rPr lang="fr-BE" b="1" err="1">
                <a:solidFill>
                  <a:srgbClr val="C00000"/>
                </a:solidFill>
              </a:rPr>
              <a:t>chains</a:t>
            </a:r>
            <a:endParaRPr lang="en-US" b="1">
              <a:solidFill>
                <a:srgbClr val="C00000"/>
              </a:solidFill>
            </a:endParaRPr>
          </a:p>
        </p:txBody>
      </p:sp>
      <p:sp>
        <p:nvSpPr>
          <p:cNvPr id="3" name="TextBox 2">
            <a:extLst>
              <a:ext uri="{FF2B5EF4-FFF2-40B4-BE49-F238E27FC236}">
                <a16:creationId xmlns:a16="http://schemas.microsoft.com/office/drawing/2014/main" id="{E58320F3-C4B9-C213-C219-1D37A86FCD44}"/>
              </a:ext>
            </a:extLst>
          </p:cNvPr>
          <p:cNvSpPr txBox="1"/>
          <p:nvPr/>
        </p:nvSpPr>
        <p:spPr>
          <a:xfrm>
            <a:off x="1064864" y="1467047"/>
            <a:ext cx="10436467" cy="5355312"/>
          </a:xfrm>
          <a:prstGeom prst="rect">
            <a:avLst/>
          </a:prstGeom>
          <a:noFill/>
        </p:spPr>
        <p:txBody>
          <a:bodyPr wrap="square" rtlCol="0">
            <a:spAutoFit/>
          </a:bodyPr>
          <a:lstStyle/>
          <a:p>
            <a:pPr marL="285750" indent="-285750" algn="l">
              <a:buFont typeface="Arial" panose="020B0604020202020204" pitchFamily="34" charset="0"/>
              <a:buChar char="•"/>
            </a:pPr>
            <a:endParaRPr lang="en-US" sz="1800" b="0" i="0" u="none" strike="noStrike" baseline="0">
              <a:solidFill>
                <a:srgbClr val="000000"/>
              </a:solidFill>
              <a:latin typeface="Georgia" panose="02040502050405020303" pitchFamily="18" charset="0"/>
            </a:endParaRPr>
          </a:p>
          <a:p>
            <a:pPr lvl="2"/>
            <a:endParaRPr lang="en-US" sz="2400" i="1">
              <a:solidFill>
                <a:srgbClr val="000000"/>
              </a:solidFill>
            </a:endParaRPr>
          </a:p>
          <a:p>
            <a:r>
              <a:rPr lang="en-US" sz="2000" b="1" u="none" strike="noStrike" baseline="0">
                <a:solidFill>
                  <a:srgbClr val="000000"/>
                </a:solidFill>
              </a:rPr>
              <a:t>Other value chains </a:t>
            </a:r>
            <a:r>
              <a:rPr lang="en-US" sz="2000" u="none" strike="noStrike" baseline="0">
                <a:solidFill>
                  <a:srgbClr val="000000"/>
                </a:solidFill>
                <a:highlight>
                  <a:srgbClr val="FFFF00"/>
                </a:highlight>
              </a:rPr>
              <a:t>may be considered </a:t>
            </a:r>
            <a:r>
              <a:rPr lang="en-US" sz="2000" b="0" u="none" strike="noStrike" baseline="0">
                <a:solidFill>
                  <a:srgbClr val="000000"/>
                </a:solidFill>
              </a:rPr>
              <a:t>if applicants can demonstrate a </a:t>
            </a:r>
            <a:r>
              <a:rPr lang="en-US" sz="2000" b="1" u="none" strike="noStrike" baseline="0">
                <a:solidFill>
                  <a:srgbClr val="000000"/>
                </a:solidFill>
              </a:rPr>
              <a:t>tangible link </a:t>
            </a:r>
            <a:r>
              <a:rPr lang="en-US" sz="2000" b="0" u="none" strike="noStrike" baseline="0">
                <a:solidFill>
                  <a:srgbClr val="000000"/>
                </a:solidFill>
              </a:rPr>
              <a:t>with the development of prioritized value chains and clearly substantiate the relevance of the promoted business models in these other value chains for sustainable livelihoods. </a:t>
            </a:r>
          </a:p>
          <a:p>
            <a:endParaRPr lang="en-US" sz="2000">
              <a:solidFill>
                <a:srgbClr val="000000"/>
              </a:solidFill>
            </a:endParaRPr>
          </a:p>
          <a:p>
            <a:r>
              <a:rPr lang="en-US" sz="2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The call encourages actions supporting the sustainable development of targeted micro- or small business models in </a:t>
            </a:r>
            <a:r>
              <a:rPr lang="en-US" sz="2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more than one value chain </a:t>
            </a:r>
            <a:r>
              <a:rPr lang="en-US" sz="2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especially if establishing </a:t>
            </a:r>
            <a:r>
              <a:rPr lang="en-US" sz="2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linkage between different value chains</a:t>
            </a:r>
            <a:r>
              <a:rPr lang="en-US" sz="2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 </a:t>
            </a:r>
            <a:r>
              <a:rPr lang="en-US" sz="2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and/or more than one segment of a value chain (i.e. beyond production)</a:t>
            </a:r>
            <a:endParaRPr lang="en-US" sz="2000">
              <a:ea typeface="Calibri"/>
              <a:cs typeface="Calibri"/>
            </a:endParaRPr>
          </a:p>
          <a:p>
            <a:endParaRPr lang="en-US" sz="2000">
              <a:solidFill>
                <a:srgbClr val="000000"/>
              </a:solidFill>
            </a:endParaRPr>
          </a:p>
          <a:p>
            <a:pPr lvl="2"/>
            <a:endParaRPr lang="en-US" sz="2000" i="1">
              <a:solidFill>
                <a:srgbClr val="000000"/>
              </a:solidFill>
            </a:endParaRPr>
          </a:p>
          <a:p>
            <a:r>
              <a:rPr lang="en-US" sz="2000" b="1" i="0" u="none" strike="noStrike" baseline="0">
                <a:solidFill>
                  <a:srgbClr val="C00000"/>
                </a:solidFill>
                <a:latin typeface="Calibri" panose="020F0502020204030204" pitchFamily="34" charset="0"/>
                <a:ea typeface="Calibri" panose="020F0502020204030204" pitchFamily="34" charset="0"/>
                <a:cs typeface="Calibri" panose="020F0502020204030204" pitchFamily="34" charset="0"/>
              </a:rPr>
              <a:t>! </a:t>
            </a:r>
            <a:r>
              <a:rPr lang="en-US" sz="2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For agricultural value chains actions must promote </a:t>
            </a:r>
            <a:r>
              <a:rPr lang="en-US" sz="2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agroecological, sustainable and integrated/mixed farming approaches that combine diversified agricultural practices, enhance food security</a:t>
            </a:r>
            <a:r>
              <a:rPr lang="en-US" sz="2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and </a:t>
            </a:r>
            <a:r>
              <a:rPr lang="en-US" sz="2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diversify income</a:t>
            </a:r>
            <a:endParaRPr lang="en-US" sz="2800" b="1" i="1">
              <a:solidFill>
                <a:srgbClr val="000000"/>
              </a:solidFill>
              <a:latin typeface="Calibri" panose="020F0502020204030204" pitchFamily="34" charset="0"/>
              <a:ea typeface="Calibri" panose="020F0502020204030204" pitchFamily="34" charset="0"/>
              <a:cs typeface="Calibri" panose="020F0502020204030204" pitchFamily="34" charset="0"/>
            </a:endParaRPr>
          </a:p>
          <a:p>
            <a:pPr algn="l"/>
            <a:endParaRPr lang="en-US" sz="2000">
              <a:solidFill>
                <a:srgbClr val="000000"/>
              </a:solidFill>
              <a:latin typeface="Georgia" panose="02040502050405020303" pitchFamily="18" charset="0"/>
            </a:endParaRPr>
          </a:p>
          <a:p>
            <a:pPr algn="l"/>
            <a:endParaRPr lang="nl-BE" sz="2000"/>
          </a:p>
          <a:p>
            <a:pPr algn="l"/>
            <a:endParaRPr lang="en-UG" sz="2000"/>
          </a:p>
        </p:txBody>
      </p:sp>
    </p:spTree>
    <p:extLst>
      <p:ext uri="{BB962C8B-B14F-4D97-AF65-F5344CB8AC3E}">
        <p14:creationId xmlns:p14="http://schemas.microsoft.com/office/powerpoint/2010/main" val="113064973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Targeted</a:t>
            </a:r>
            <a:r>
              <a:rPr lang="fr-BE" b="1">
                <a:solidFill>
                  <a:srgbClr val="C00000"/>
                </a:solidFill>
              </a:rPr>
              <a:t> business </a:t>
            </a:r>
            <a:r>
              <a:rPr lang="fr-BE" b="1" err="1">
                <a:solidFill>
                  <a:srgbClr val="C00000"/>
                </a:solidFill>
              </a:rPr>
              <a:t>models</a:t>
            </a:r>
            <a:endParaRPr lang="en-US" b="1">
              <a:solidFill>
                <a:srgbClr val="C00000"/>
              </a:solidFill>
            </a:endParaRPr>
          </a:p>
        </p:txBody>
      </p:sp>
      <p:sp>
        <p:nvSpPr>
          <p:cNvPr id="7" name="Content Placeholder 6"/>
          <p:cNvSpPr>
            <a:spLocks noGrp="1"/>
          </p:cNvSpPr>
          <p:nvPr>
            <p:ph idx="1"/>
          </p:nvPr>
        </p:nvSpPr>
        <p:spPr>
          <a:xfrm>
            <a:off x="1799302" y="2317330"/>
            <a:ext cx="8637789" cy="4351338"/>
          </a:xfrm>
        </p:spPr>
        <p:txBody>
          <a:bodyPr vert="horz" lIns="91440" tIns="45720" rIns="91440" bIns="45720" rtlCol="0" anchor="t">
            <a:normAutofit/>
          </a:bodyPr>
          <a:lstStyle/>
          <a:p>
            <a:pPr marL="0" indent="0">
              <a:buNone/>
            </a:pPr>
            <a:r>
              <a:rPr lang="en-US" sz="2300">
                <a:solidFill>
                  <a:schemeClr val="tx1">
                    <a:lumMod val="75000"/>
                    <a:lumOff val="25000"/>
                  </a:schemeClr>
                </a:solidFill>
              </a:rPr>
              <a:t>Y</a:t>
            </a:r>
            <a:r>
              <a:rPr lang="en-US" sz="2300" b="0" i="0" u="none" strike="noStrike" baseline="0">
                <a:solidFill>
                  <a:schemeClr val="tx1">
                    <a:lumMod val="75000"/>
                    <a:lumOff val="25000"/>
                  </a:schemeClr>
                </a:solidFill>
              </a:rPr>
              <a:t>outh-owned </a:t>
            </a:r>
            <a:r>
              <a:rPr lang="en-US" sz="2300" b="1" i="0" u="none" strike="noStrike" baseline="0">
                <a:solidFill>
                  <a:schemeClr val="tx1">
                    <a:lumMod val="75000"/>
                    <a:lumOff val="25000"/>
                  </a:schemeClr>
                </a:solidFill>
              </a:rPr>
              <a:t>micro- and small businesses</a:t>
            </a:r>
            <a:r>
              <a:rPr lang="en-US" sz="2300" b="0" i="0" u="none" strike="noStrike" baseline="0">
                <a:solidFill>
                  <a:schemeClr val="tx1">
                    <a:lumMod val="75000"/>
                    <a:lumOff val="25000"/>
                  </a:schemeClr>
                </a:solidFill>
              </a:rPr>
              <a:t>, including in the </a:t>
            </a:r>
            <a:r>
              <a:rPr lang="en-US" sz="2300" b="1" i="0" u="none" strike="noStrike" baseline="0">
                <a:solidFill>
                  <a:schemeClr val="tx1">
                    <a:lumMod val="75000"/>
                    <a:lumOff val="25000"/>
                  </a:schemeClr>
                </a:solidFill>
              </a:rPr>
              <a:t>informal economy </a:t>
            </a:r>
            <a:r>
              <a:rPr lang="en-US" sz="2300" b="0" i="0" u="none" strike="noStrike" baseline="0">
                <a:solidFill>
                  <a:schemeClr val="tx1">
                    <a:lumMod val="75000"/>
                    <a:lumOff val="25000"/>
                  </a:schemeClr>
                </a:solidFill>
              </a:rPr>
              <a:t>(considering </a:t>
            </a:r>
            <a:r>
              <a:rPr lang="en-US" sz="2300" b="1" i="0" u="none" strike="noStrike" baseline="0">
                <a:solidFill>
                  <a:schemeClr val="tx1">
                    <a:lumMod val="75000"/>
                    <a:lumOff val="25000"/>
                  </a:schemeClr>
                </a:solidFill>
              </a:rPr>
              <a:t>all segments </a:t>
            </a:r>
            <a:r>
              <a:rPr lang="en-US" sz="2300" b="0" i="0" u="none" strike="noStrike" baseline="0">
                <a:solidFill>
                  <a:schemeClr val="tx1">
                    <a:lumMod val="75000"/>
                    <a:lumOff val="25000"/>
                  </a:schemeClr>
                </a:solidFill>
              </a:rPr>
              <a:t>of the prioritized value chains - from production to consumption), </a:t>
            </a:r>
          </a:p>
          <a:p>
            <a:pPr marL="0" indent="0">
              <a:buNone/>
            </a:pPr>
            <a:r>
              <a:rPr lang="en-US" sz="2300" b="0" i="0" u="none" strike="noStrike" baseline="0">
                <a:solidFill>
                  <a:schemeClr val="tx1">
                    <a:lumMod val="75000"/>
                    <a:lumOff val="25000"/>
                  </a:schemeClr>
                </a:solidFill>
              </a:rPr>
              <a:t>conducive to the following conditions:</a:t>
            </a:r>
          </a:p>
          <a:p>
            <a:pPr marL="0" indent="0">
              <a:buNone/>
            </a:pPr>
            <a:r>
              <a:rPr lang="en-US" sz="2300" b="1" i="0" u="none" strike="noStrike" baseline="0">
                <a:solidFill>
                  <a:srgbClr val="C00000"/>
                </a:solidFill>
              </a:rPr>
              <a:t>(1) </a:t>
            </a:r>
            <a:r>
              <a:rPr lang="en-US" sz="2300" b="1" i="0" u="none" strike="noStrike" baseline="0">
                <a:solidFill>
                  <a:srgbClr val="000000"/>
                </a:solidFill>
              </a:rPr>
              <a:t>Inclusiveness/accessibility for the target group</a:t>
            </a:r>
            <a:endParaRPr lang="en-GB" sz="2300" b="0" i="0" u="none" strike="noStrike" baseline="0">
              <a:solidFill>
                <a:srgbClr val="000000"/>
              </a:solidFill>
            </a:endParaRPr>
          </a:p>
          <a:p>
            <a:pPr marL="0" indent="0">
              <a:buNone/>
            </a:pPr>
            <a:r>
              <a:rPr lang="en-US" sz="2300" b="1" i="0" u="none" strike="noStrike" baseline="0">
                <a:solidFill>
                  <a:srgbClr val="C00000"/>
                </a:solidFill>
              </a:rPr>
              <a:t>(2) </a:t>
            </a:r>
            <a:r>
              <a:rPr lang="en-US" sz="2300" b="1" i="0" u="none" strike="noStrike" baseline="0">
                <a:solidFill>
                  <a:srgbClr val="000000"/>
                </a:solidFill>
              </a:rPr>
              <a:t>Environmental sustainability/contribution to the green transition</a:t>
            </a:r>
            <a:endParaRPr lang="en-GB" sz="2300" b="0" i="0" u="none" strike="noStrike" baseline="0">
              <a:solidFill>
                <a:srgbClr val="000000"/>
              </a:solidFill>
            </a:endParaRPr>
          </a:p>
          <a:p>
            <a:pPr marL="0" indent="0">
              <a:buNone/>
            </a:pPr>
            <a:r>
              <a:rPr lang="en-US" sz="2300" b="1" i="0" u="none" strike="noStrike" baseline="0">
                <a:solidFill>
                  <a:srgbClr val="C00000"/>
                </a:solidFill>
              </a:rPr>
              <a:t>(3) </a:t>
            </a:r>
            <a:r>
              <a:rPr lang="en-US" sz="2300" b="1" i="0" u="none" strike="noStrike" baseline="0">
                <a:solidFill>
                  <a:srgbClr val="000000"/>
                </a:solidFill>
              </a:rPr>
              <a:t>Economical viability of the business models </a:t>
            </a:r>
            <a:endParaRPr lang="en-GB" sz="2300" b="0" i="0" u="none" strike="noStrike" baseline="0">
              <a:solidFill>
                <a:srgbClr val="000000"/>
              </a:solidFill>
            </a:endParaRPr>
          </a:p>
          <a:p>
            <a:pPr marL="267970" indent="-267970"/>
            <a:endParaRPr lang="en-US">
              <a:ea typeface="Calibri" panose="020F0502020204030204"/>
              <a:cs typeface="Calibri" panose="020F0502020204030204"/>
            </a:endParaRPr>
          </a:p>
          <a:p>
            <a:pPr marL="0" indent="0">
              <a:buNone/>
            </a:pPr>
            <a:r>
              <a:rPr lang="en-US" i="1">
                <a:ea typeface="Calibri" panose="020F0502020204030204"/>
                <a:cs typeface="Calibri" panose="020F0502020204030204"/>
                <a:sym typeface="Wingdings" panose="05000000000000000000" pitchFamily="2" charset="2"/>
              </a:rPr>
              <a:t> Subject to evaluation!</a:t>
            </a:r>
            <a:endParaRPr lang="en-US">
              <a:ea typeface="Calibri" panose="020F0502020204030204"/>
              <a:cs typeface="Calibri" panose="020F0502020204030204"/>
            </a:endParaRPr>
          </a:p>
        </p:txBody>
      </p:sp>
    </p:spTree>
    <p:extLst>
      <p:ext uri="{BB962C8B-B14F-4D97-AF65-F5344CB8AC3E}">
        <p14:creationId xmlns:p14="http://schemas.microsoft.com/office/powerpoint/2010/main" val="36010375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Call for </a:t>
            </a:r>
            <a:r>
              <a:rPr lang="fr-BE" b="1" err="1">
                <a:solidFill>
                  <a:srgbClr val="C00000"/>
                </a:solidFill>
              </a:rPr>
              <a:t>Proposals</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fontScale="92500"/>
          </a:bodyPr>
          <a:lstStyle/>
          <a:p>
            <a:pPr marL="0" indent="0">
              <a:buNone/>
            </a:pPr>
            <a:endParaRPr lang="en-US"/>
          </a:p>
          <a:p>
            <a:pPr marL="267970" indent="-267970">
              <a:buNone/>
            </a:pPr>
            <a:r>
              <a:rPr lang="en-US">
                <a:ea typeface="+mn-lt"/>
                <a:cs typeface="+mn-lt"/>
              </a:rPr>
              <a:t>Guidelines, annexes, clarifications (Q&amp;A) and all other communication:</a:t>
            </a:r>
          </a:p>
          <a:p>
            <a:pPr marL="267970" indent="-267970">
              <a:buNone/>
            </a:pPr>
            <a:endParaRPr lang="en-US">
              <a:ea typeface="+mn-lt"/>
              <a:cs typeface="+mn-lt"/>
            </a:endParaRPr>
          </a:p>
          <a:p>
            <a:pPr marL="0" indent="0">
              <a:buNone/>
            </a:pPr>
            <a:endParaRPr lang="en-US"/>
          </a:p>
          <a:p>
            <a:pPr marL="0" indent="0">
              <a:buNone/>
            </a:pPr>
            <a:r>
              <a:rPr lang="en-US" b="1"/>
              <a:t>Call reference number</a:t>
            </a:r>
            <a:r>
              <a:rPr lang="en-US"/>
              <a:t>: UGA22007-10050</a:t>
            </a:r>
            <a:endParaRPr lang="en-US" b="1"/>
          </a:p>
          <a:p>
            <a:pPr marL="0" indent="0">
              <a:buNone/>
            </a:pPr>
            <a:r>
              <a:rPr lang="en-US" b="1"/>
              <a:t>Call Title: </a:t>
            </a:r>
            <a:r>
              <a:rPr lang="en-US"/>
              <a:t>Supporting vulnerable youth to develop sustainable micro- and small businesses for enhanced resilience and economic integration in Albertine and Rwenzori regions</a:t>
            </a:r>
          </a:p>
          <a:p>
            <a:pPr marL="0" indent="0">
              <a:buNone/>
            </a:pPr>
            <a:r>
              <a:rPr lang="en-US" b="1"/>
              <a:t>Procedure: </a:t>
            </a:r>
            <a:r>
              <a:rPr lang="en-US"/>
              <a:t>2 phased : (1) Concept note stage, (2) proposal stage</a:t>
            </a:r>
          </a:p>
          <a:p>
            <a:pPr marL="0" indent="0">
              <a:buNone/>
            </a:pPr>
            <a:endParaRPr lang="en-US"/>
          </a:p>
        </p:txBody>
      </p:sp>
    </p:spTree>
    <p:extLst>
      <p:ext uri="{BB962C8B-B14F-4D97-AF65-F5344CB8AC3E}">
        <p14:creationId xmlns:p14="http://schemas.microsoft.com/office/powerpoint/2010/main" val="32882492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Target </a:t>
            </a:r>
            <a:r>
              <a:rPr lang="fr-BE" b="1" err="1">
                <a:solidFill>
                  <a:srgbClr val="C00000"/>
                </a:solidFill>
              </a:rPr>
              <a:t>beneficiaries</a:t>
            </a:r>
            <a:endParaRPr lang="en-US" b="1">
              <a:solidFill>
                <a:srgbClr val="C00000"/>
              </a:solidFill>
            </a:endParaRPr>
          </a:p>
        </p:txBody>
      </p:sp>
      <p:sp>
        <p:nvSpPr>
          <p:cNvPr id="7" name="Content Placeholder 6"/>
          <p:cNvSpPr>
            <a:spLocks noGrp="1"/>
          </p:cNvSpPr>
          <p:nvPr>
            <p:ph idx="1"/>
          </p:nvPr>
        </p:nvSpPr>
        <p:spPr/>
        <p:txBody>
          <a:bodyPr>
            <a:normAutofit/>
          </a:bodyPr>
          <a:lstStyle/>
          <a:p>
            <a:endParaRPr lang="en-GB"/>
          </a:p>
          <a:p>
            <a:r>
              <a:rPr lang="en-US" sz="3200" b="1">
                <a:solidFill>
                  <a:schemeClr val="tx1">
                    <a:lumMod val="75000"/>
                    <a:lumOff val="25000"/>
                  </a:schemeClr>
                </a:solidFill>
              </a:rPr>
              <a:t>V</a:t>
            </a:r>
            <a:r>
              <a:rPr lang="en-US" sz="3200" b="1" i="0" u="none" strike="noStrike" baseline="0">
                <a:solidFill>
                  <a:schemeClr val="tx1">
                    <a:lumMod val="75000"/>
                    <a:lumOff val="25000"/>
                  </a:schemeClr>
                </a:solidFill>
              </a:rPr>
              <a:t>ulnerable youth </a:t>
            </a:r>
            <a:r>
              <a:rPr lang="en-US" sz="3200" b="0" i="0" u="none" strike="noStrike" baseline="0">
                <a:solidFill>
                  <a:schemeClr val="tx1">
                    <a:lumMod val="75000"/>
                    <a:lumOff val="25000"/>
                  </a:schemeClr>
                </a:solidFill>
              </a:rPr>
              <a:t>residing in the eligible districts (different vulnerability categories, to be demonstrated in  application)</a:t>
            </a:r>
            <a:endParaRPr lang="en-US" sz="3200">
              <a:solidFill>
                <a:schemeClr val="tx1">
                  <a:lumMod val="75000"/>
                  <a:lumOff val="25000"/>
                </a:schemeClr>
              </a:solidFill>
            </a:endParaRPr>
          </a:p>
          <a:p>
            <a:r>
              <a:rPr lang="en-US" sz="3200"/>
              <a:t>At least </a:t>
            </a:r>
            <a:r>
              <a:rPr lang="en-US" sz="3200" b="1"/>
              <a:t>80% </a:t>
            </a:r>
            <a:r>
              <a:rPr lang="en-US" sz="3200"/>
              <a:t>youth between the ages of </a:t>
            </a:r>
            <a:r>
              <a:rPr lang="en-US" sz="3200" b="1"/>
              <a:t>15 and 35 years</a:t>
            </a:r>
          </a:p>
          <a:p>
            <a:r>
              <a:rPr lang="en-US" sz="3200"/>
              <a:t>At least </a:t>
            </a:r>
            <a:r>
              <a:rPr lang="en-US" sz="3200" b="1"/>
              <a:t>50% </a:t>
            </a:r>
            <a:r>
              <a:rPr lang="en-US" sz="3200"/>
              <a:t>young women</a:t>
            </a:r>
          </a:p>
          <a:p>
            <a:endParaRPr lang="en-US"/>
          </a:p>
          <a:p>
            <a:pPr marL="0" indent="0">
              <a:buNone/>
            </a:pPr>
            <a:endParaRPr lang="en-US" i="1"/>
          </a:p>
        </p:txBody>
      </p:sp>
    </p:spTree>
    <p:extLst>
      <p:ext uri="{BB962C8B-B14F-4D97-AF65-F5344CB8AC3E}">
        <p14:creationId xmlns:p14="http://schemas.microsoft.com/office/powerpoint/2010/main" val="31108810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Two</a:t>
            </a:r>
            <a:r>
              <a:rPr lang="fr-BE" b="1">
                <a:solidFill>
                  <a:srgbClr val="C00000"/>
                </a:solidFill>
              </a:rPr>
              <a:t> types of </a:t>
            </a:r>
            <a:r>
              <a:rPr lang="fr-BE" b="1" err="1">
                <a:solidFill>
                  <a:srgbClr val="C00000"/>
                </a:solidFill>
              </a:rPr>
              <a:t>target</a:t>
            </a:r>
            <a:r>
              <a:rPr lang="fr-BE" b="1">
                <a:solidFill>
                  <a:srgbClr val="C00000"/>
                </a:solidFill>
              </a:rPr>
              <a:t> groups</a:t>
            </a:r>
            <a:endParaRPr lang="en-US" b="1">
              <a:solidFill>
                <a:srgbClr val="C00000"/>
              </a:solidFill>
            </a:endParaRPr>
          </a:p>
        </p:txBody>
      </p:sp>
      <p:sp>
        <p:nvSpPr>
          <p:cNvPr id="7" name="Content Placeholder 6"/>
          <p:cNvSpPr>
            <a:spLocks noGrp="1"/>
          </p:cNvSpPr>
          <p:nvPr>
            <p:ph idx="1"/>
          </p:nvPr>
        </p:nvSpPr>
        <p:spPr/>
        <p:txBody>
          <a:bodyPr>
            <a:normAutofit fontScale="62500" lnSpcReduction="20000"/>
          </a:bodyPr>
          <a:lstStyle/>
          <a:p>
            <a:pPr algn="l"/>
            <a:endParaRPr lang="en-GB" sz="3400" b="0" i="0" u="none" strike="noStrike" baseline="0">
              <a:solidFill>
                <a:srgbClr val="000000"/>
              </a:solidFill>
            </a:endParaRPr>
          </a:p>
          <a:p>
            <a:pPr marL="514350" indent="-514350">
              <a:buFont typeface="+mj-lt"/>
              <a:buAutoNum type="arabicParenR"/>
            </a:pPr>
            <a:r>
              <a:rPr lang="en-US" sz="3400" b="0" i="0" u="none" strike="noStrike" baseline="0">
                <a:solidFill>
                  <a:srgbClr val="000000"/>
                </a:solidFill>
              </a:rPr>
              <a:t>(Semi-)skilled unemployed or underemployed individual youth or youth groups (i.e. youth that have participated in formal or non-formal technical or vocational training) who need further support to successfully start and operate a sustainable micro- or small, with optimal market access and integration in value chain and business networks; </a:t>
            </a:r>
          </a:p>
          <a:p>
            <a:pPr marL="514350" indent="-514350">
              <a:buFont typeface="+mj-lt"/>
              <a:buAutoNum type="arabicParenR"/>
            </a:pPr>
            <a:r>
              <a:rPr lang="en-US" sz="3400" b="0" i="0" u="none" strike="noStrike" baseline="0">
                <a:solidFill>
                  <a:srgbClr val="000000"/>
                </a:solidFill>
              </a:rPr>
              <a:t>Individual youth, youth groups or youth farmer </a:t>
            </a:r>
            <a:r>
              <a:rPr lang="en-US" sz="3400" b="0" i="0" u="none" strike="noStrike" baseline="0" err="1">
                <a:solidFill>
                  <a:srgbClr val="000000"/>
                </a:solidFill>
              </a:rPr>
              <a:t>organisations</a:t>
            </a:r>
            <a:r>
              <a:rPr lang="en-US" sz="3400" b="0" i="0" u="none" strike="noStrike" baseline="0">
                <a:solidFill>
                  <a:srgbClr val="000000"/>
                </a:solidFill>
              </a:rPr>
              <a:t> who have established a micro- or small business, whose businesses are not sustainable or at risk of failure, and who need support to overcome start-up challenges, become resilient and maximize their business potential/market access/value chain integration. </a:t>
            </a:r>
          </a:p>
          <a:p>
            <a:pPr marL="0" indent="0">
              <a:buNone/>
            </a:pPr>
            <a:endParaRPr lang="en-GB" sz="3400">
              <a:solidFill>
                <a:srgbClr val="000000"/>
              </a:solidFill>
            </a:endParaRPr>
          </a:p>
          <a:p>
            <a:pPr marL="0" indent="0">
              <a:buNone/>
            </a:pPr>
            <a:r>
              <a:rPr lang="en-GB" sz="3400" b="1" i="0" u="none" strike="noStrike" baseline="0">
                <a:solidFill>
                  <a:srgbClr val="C00000"/>
                </a:solidFill>
              </a:rPr>
              <a:t>! </a:t>
            </a:r>
            <a:r>
              <a:rPr lang="en-US" sz="3400" b="1" i="0" u="none" strike="noStrike" baseline="0">
                <a:solidFill>
                  <a:srgbClr val="C00000"/>
                </a:solidFill>
              </a:rPr>
              <a:t>Low or non-skilled </a:t>
            </a:r>
            <a:r>
              <a:rPr lang="en-US" sz="3400" b="0" i="0" u="none" strike="noStrike" baseline="0">
                <a:solidFill>
                  <a:srgbClr val="C00000"/>
                </a:solidFill>
              </a:rPr>
              <a:t>youth who are in need of </a:t>
            </a:r>
            <a:r>
              <a:rPr lang="en-US" sz="3400" b="1" i="0" u="none" strike="noStrike" baseline="0">
                <a:solidFill>
                  <a:srgbClr val="C00000"/>
                </a:solidFill>
              </a:rPr>
              <a:t>initial </a:t>
            </a:r>
            <a:r>
              <a:rPr lang="en-US" sz="3400" b="0" i="0" u="none" strike="noStrike" baseline="0">
                <a:solidFill>
                  <a:srgbClr val="C00000"/>
                </a:solidFill>
              </a:rPr>
              <a:t>formal or non-formal technical and vocational training are </a:t>
            </a:r>
            <a:r>
              <a:rPr lang="en-US" sz="3400" b="1" i="0" u="none" strike="noStrike" baseline="0">
                <a:solidFill>
                  <a:srgbClr val="C00000"/>
                </a:solidFill>
              </a:rPr>
              <a:t>not considered </a:t>
            </a:r>
            <a:r>
              <a:rPr lang="en-US" sz="3400" b="0" i="0" u="none" strike="noStrike" baseline="0">
                <a:solidFill>
                  <a:srgbClr val="C00000"/>
                </a:solidFill>
              </a:rPr>
              <a:t>as a target group under this call. </a:t>
            </a:r>
            <a:endParaRPr lang="en-US" sz="4000">
              <a:solidFill>
                <a:srgbClr val="C00000"/>
              </a:solidFill>
            </a:endParaRPr>
          </a:p>
          <a:p>
            <a:pPr marL="0" indent="0">
              <a:buNone/>
            </a:pPr>
            <a:endParaRPr lang="en-US" i="1"/>
          </a:p>
        </p:txBody>
      </p:sp>
    </p:spTree>
    <p:extLst>
      <p:ext uri="{BB962C8B-B14F-4D97-AF65-F5344CB8AC3E}">
        <p14:creationId xmlns:p14="http://schemas.microsoft.com/office/powerpoint/2010/main" val="57655350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a:solidFill>
                  <a:srgbClr val="C00000"/>
                </a:solidFill>
              </a:rPr>
              <a:t>3b. The actions – admissible </a:t>
            </a:r>
            <a:endParaRPr lang="en-US" b="1">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lnSpcReduction="10000"/>
          </a:bodyPr>
          <a:lstStyle/>
          <a:p>
            <a:pPr marL="0" lvl="0" indent="0">
              <a:buNone/>
            </a:pPr>
            <a:r>
              <a:rPr lang="en-US" sz="2000" b="1">
                <a:solidFill>
                  <a:srgbClr val="C00000"/>
                </a:solidFill>
                <a:ea typeface="Calibri" panose="020F0502020204030204"/>
                <a:cs typeface="Calibri" panose="020F0502020204030204"/>
              </a:rPr>
              <a:t>S</a:t>
            </a:r>
            <a:r>
              <a:rPr lang="en-US" sz="2000" b="1" i="0" u="none" strike="noStrike" baseline="0">
                <a:solidFill>
                  <a:srgbClr val="C00000"/>
                </a:solidFill>
              </a:rPr>
              <a:t>ustainable micro- and small business development initiatives</a:t>
            </a:r>
            <a:r>
              <a:rPr lang="en-US" sz="2000" b="1" i="0" u="none" strike="noStrike" baseline="0">
                <a:solidFill>
                  <a:schemeClr val="tx1">
                    <a:lumMod val="75000"/>
                    <a:lumOff val="25000"/>
                  </a:schemeClr>
                </a:solidFill>
              </a:rPr>
              <a:t>, </a:t>
            </a:r>
            <a:r>
              <a:rPr lang="en-US" sz="2000" i="0" u="none" strike="noStrike" baseline="0">
                <a:solidFill>
                  <a:schemeClr val="tx1">
                    <a:lumMod val="75000"/>
                    <a:lumOff val="25000"/>
                  </a:schemeClr>
                </a:solidFill>
              </a:rPr>
              <a:t>integrating:</a:t>
            </a:r>
          </a:p>
          <a:p>
            <a:r>
              <a:rPr lang="en-US" sz="2000" b="1" i="0" u="none" strike="noStrike" baseline="0">
                <a:solidFill>
                  <a:schemeClr val="tx1">
                    <a:lumMod val="75000"/>
                    <a:lumOff val="25000"/>
                  </a:schemeClr>
                </a:solidFill>
              </a:rPr>
              <a:t>Business development support </a:t>
            </a:r>
            <a:r>
              <a:rPr lang="en-US" sz="2000" i="0" u="none" strike="noStrike" baseline="0">
                <a:solidFill>
                  <a:schemeClr val="tx1">
                    <a:lumMod val="75000"/>
                    <a:lumOff val="25000"/>
                  </a:schemeClr>
                </a:solidFill>
              </a:rPr>
              <a:t>(training, technical assistance, coaching) </a:t>
            </a:r>
          </a:p>
          <a:p>
            <a:r>
              <a:rPr lang="en-US" sz="2000" b="1" i="0" u="none" strike="noStrike" baseline="0">
                <a:solidFill>
                  <a:schemeClr val="tx1">
                    <a:lumMod val="75000"/>
                    <a:lumOff val="25000"/>
                  </a:schemeClr>
                </a:solidFill>
              </a:rPr>
              <a:t>Innovative approaches, (best-available) technologies and good practices;</a:t>
            </a:r>
          </a:p>
          <a:p>
            <a:r>
              <a:rPr lang="en-US" sz="2000" b="0" i="0" u="none" strike="noStrike" baseline="0">
                <a:solidFill>
                  <a:schemeClr val="tx1">
                    <a:lumMod val="75000"/>
                    <a:lumOff val="25000"/>
                  </a:schemeClr>
                </a:solidFill>
              </a:rPr>
              <a:t>Engagement of other </a:t>
            </a:r>
            <a:r>
              <a:rPr lang="en-US" sz="2000" b="1" i="0" u="none" strike="noStrike" baseline="0">
                <a:solidFill>
                  <a:schemeClr val="tx1">
                    <a:lumMod val="75000"/>
                    <a:lumOff val="25000"/>
                  </a:schemeClr>
                </a:solidFill>
              </a:rPr>
              <a:t>private sector </a:t>
            </a:r>
            <a:r>
              <a:rPr lang="en-US" sz="2000" b="0" i="0" u="none" strike="noStrike" baseline="0">
                <a:solidFill>
                  <a:schemeClr val="tx1">
                    <a:lumMod val="75000"/>
                    <a:lumOff val="25000"/>
                  </a:schemeClr>
                </a:solidFill>
              </a:rPr>
              <a:t>actors to mobilize expertise and/or to support development of business relationship;</a:t>
            </a:r>
          </a:p>
          <a:p>
            <a:r>
              <a:rPr lang="en-US" sz="2000" b="0" i="0" u="none" strike="noStrike" baseline="0">
                <a:solidFill>
                  <a:schemeClr val="tx1">
                    <a:lumMod val="75000"/>
                    <a:lumOff val="25000"/>
                  </a:schemeClr>
                </a:solidFill>
              </a:rPr>
              <a:t>Strategies to enhance beneficiaries’ </a:t>
            </a:r>
            <a:r>
              <a:rPr lang="en-US" sz="2000" b="1" i="0" u="none" strike="noStrike" baseline="0">
                <a:solidFill>
                  <a:schemeClr val="tx1">
                    <a:lumMod val="75000"/>
                    <a:lumOff val="25000"/>
                  </a:schemeClr>
                </a:solidFill>
              </a:rPr>
              <a:t>access to affordable finance and capital</a:t>
            </a:r>
            <a:r>
              <a:rPr lang="en-US" sz="2000">
                <a:solidFill>
                  <a:schemeClr val="tx1">
                    <a:lumMod val="75000"/>
                    <a:lumOff val="25000"/>
                  </a:schemeClr>
                </a:solidFill>
              </a:rPr>
              <a:t>;</a:t>
            </a:r>
          </a:p>
          <a:p>
            <a:r>
              <a:rPr lang="en-US" sz="2000" b="0" i="0" u="none" strike="noStrike" baseline="0">
                <a:solidFill>
                  <a:schemeClr val="tx1">
                    <a:lumMod val="75000"/>
                    <a:lumOff val="25000"/>
                  </a:schemeClr>
                </a:solidFill>
              </a:rPr>
              <a:t>Where relevant, strategies towards enhanced </a:t>
            </a:r>
            <a:r>
              <a:rPr lang="en-US" sz="2000" b="1" i="0" u="none" strike="noStrike" baseline="0">
                <a:solidFill>
                  <a:schemeClr val="tx1">
                    <a:lumMod val="75000"/>
                    <a:lumOff val="25000"/>
                  </a:schemeClr>
                </a:solidFill>
              </a:rPr>
              <a:t>access to assets, </a:t>
            </a:r>
            <a:r>
              <a:rPr lang="en-US" sz="2000" b="0" i="0" u="none" strike="noStrike" baseline="0">
                <a:solidFill>
                  <a:schemeClr val="tx1">
                    <a:lumMod val="75000"/>
                    <a:lumOff val="25000"/>
                  </a:schemeClr>
                </a:solidFill>
              </a:rPr>
              <a:t>including land  &amp; inputs (without distorting the local ecosystem and market); </a:t>
            </a:r>
            <a:endParaRPr lang="en-GB" sz="2000" b="0" i="0" u="none" strike="noStrike" baseline="0">
              <a:solidFill>
                <a:schemeClr val="tx1">
                  <a:lumMod val="75000"/>
                  <a:lumOff val="25000"/>
                </a:schemeClr>
              </a:solidFill>
            </a:endParaRPr>
          </a:p>
          <a:p>
            <a:r>
              <a:rPr lang="en-US" sz="2000" b="0" i="0" u="none" strike="noStrike" baseline="0">
                <a:solidFill>
                  <a:schemeClr val="tx1">
                    <a:lumMod val="75000"/>
                    <a:lumOff val="25000"/>
                  </a:schemeClr>
                </a:solidFill>
              </a:rPr>
              <a:t>Strategies to support </a:t>
            </a:r>
            <a:r>
              <a:rPr lang="en-US" sz="2000" b="1" i="0" u="none" strike="noStrike" baseline="0">
                <a:solidFill>
                  <a:schemeClr val="tx1">
                    <a:lumMod val="75000"/>
                    <a:lumOff val="25000"/>
                  </a:schemeClr>
                </a:solidFill>
              </a:rPr>
              <a:t>adherence to quality standards </a:t>
            </a:r>
            <a:r>
              <a:rPr lang="en-US" sz="2000" b="0" i="0" u="none" strike="noStrike" baseline="0">
                <a:solidFill>
                  <a:schemeClr val="tx1">
                    <a:lumMod val="75000"/>
                    <a:lumOff val="25000"/>
                  </a:schemeClr>
                </a:solidFill>
              </a:rPr>
              <a:t>of products and services; </a:t>
            </a:r>
          </a:p>
          <a:p>
            <a:r>
              <a:rPr lang="en-US" sz="2000" b="0" i="0" u="none" strike="noStrike" baseline="0">
                <a:solidFill>
                  <a:schemeClr val="tx1">
                    <a:lumMod val="75000"/>
                    <a:lumOff val="25000"/>
                  </a:schemeClr>
                </a:solidFill>
              </a:rPr>
              <a:t>Support to formalization and/or occupational licensing where relevant (</a:t>
            </a:r>
            <a:r>
              <a:rPr lang="en-US" sz="2000" b="0" i="0" u="none" strike="noStrike" baseline="0" err="1">
                <a:solidFill>
                  <a:schemeClr val="tx1">
                    <a:lumMod val="75000"/>
                    <a:lumOff val="25000"/>
                  </a:schemeClr>
                </a:solidFill>
              </a:rPr>
              <a:t>ie</a:t>
            </a:r>
            <a:r>
              <a:rPr lang="en-US" sz="2000" b="0" i="0" u="none" strike="noStrike" baseline="0">
                <a:solidFill>
                  <a:schemeClr val="tx1">
                    <a:lumMod val="75000"/>
                    <a:lumOff val="25000"/>
                  </a:schemeClr>
                </a:solidFill>
              </a:rPr>
              <a:t>. When strongly linked to market access); </a:t>
            </a:r>
          </a:p>
          <a:p>
            <a:r>
              <a:rPr lang="en-US" sz="2000">
                <a:solidFill>
                  <a:schemeClr val="tx1">
                    <a:lumMod val="75000"/>
                    <a:lumOff val="25000"/>
                  </a:schemeClr>
                </a:solidFill>
              </a:rPr>
              <a:t>Support to product diversification </a:t>
            </a:r>
            <a:r>
              <a:rPr lang="en-US" sz="2000" b="0" i="0" u="none" strike="noStrike" baseline="0">
                <a:solidFill>
                  <a:schemeClr val="tx1">
                    <a:lumMod val="75000"/>
                    <a:lumOff val="25000"/>
                  </a:schemeClr>
                </a:solidFill>
              </a:rPr>
              <a:t>through </a:t>
            </a:r>
            <a:r>
              <a:rPr lang="en-US" sz="2000" b="1" i="0" u="none" strike="noStrike" baseline="0">
                <a:solidFill>
                  <a:schemeClr val="tx1">
                    <a:lumMod val="75000"/>
                    <a:lumOff val="25000"/>
                  </a:schemeClr>
                </a:solidFill>
              </a:rPr>
              <a:t>value addition;</a:t>
            </a:r>
          </a:p>
          <a:p>
            <a:r>
              <a:rPr lang="en-US" sz="2000" b="1" i="0" u="none" strike="noStrike" baseline="0">
                <a:solidFill>
                  <a:schemeClr val="tx1">
                    <a:lumMod val="75000"/>
                    <a:lumOff val="25000"/>
                  </a:schemeClr>
                </a:solidFill>
              </a:rPr>
              <a:t>Outreach and awareness activities;</a:t>
            </a:r>
          </a:p>
          <a:p>
            <a:r>
              <a:rPr lang="en-US" sz="2000" b="0" i="0" u="none" strike="noStrike" baseline="0">
                <a:solidFill>
                  <a:schemeClr val="tx1">
                    <a:lumMod val="75000"/>
                    <a:lumOff val="25000"/>
                  </a:schemeClr>
                </a:solidFill>
              </a:rPr>
              <a:t>Other </a:t>
            </a:r>
            <a:r>
              <a:rPr lang="en-US" sz="2000" b="1" i="1" u="none" strike="noStrike" baseline="0">
                <a:solidFill>
                  <a:schemeClr val="tx1">
                    <a:lumMod val="75000"/>
                    <a:lumOff val="25000"/>
                  </a:schemeClr>
                </a:solidFill>
              </a:rPr>
              <a:t>s</a:t>
            </a:r>
            <a:r>
              <a:rPr lang="en-US" sz="2000" b="1" i="0" u="none" strike="noStrike" baseline="0">
                <a:solidFill>
                  <a:schemeClr val="tx1">
                    <a:lumMod val="75000"/>
                    <a:lumOff val="25000"/>
                  </a:schemeClr>
                </a:solidFill>
              </a:rPr>
              <a:t>ocial inclusion strategies </a:t>
            </a:r>
            <a:r>
              <a:rPr lang="en-US" sz="2000" b="0" i="0" u="none" strike="noStrike" baseline="0">
                <a:solidFill>
                  <a:schemeClr val="tx1">
                    <a:lumMod val="75000"/>
                    <a:lumOff val="25000"/>
                  </a:schemeClr>
                </a:solidFill>
              </a:rPr>
              <a:t>that help remove gender and other vulnerability-related barriers</a:t>
            </a:r>
            <a:endParaRPr lang="en-GB" sz="2000" b="1" u="sng">
              <a:solidFill>
                <a:schemeClr val="tx1">
                  <a:lumMod val="75000"/>
                  <a:lumOff val="25000"/>
                </a:schemeClr>
              </a:solidFill>
              <a:ea typeface="Calibri" panose="020F0502020204030204"/>
              <a:cs typeface="Calibri" panose="020F0502020204030204"/>
            </a:endParaRPr>
          </a:p>
        </p:txBody>
      </p:sp>
    </p:spTree>
    <p:extLst>
      <p:ext uri="{BB962C8B-B14F-4D97-AF65-F5344CB8AC3E}">
        <p14:creationId xmlns:p14="http://schemas.microsoft.com/office/powerpoint/2010/main" val="19780762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8849033" cy="1325563"/>
          </a:xfrm>
        </p:spPr>
        <p:txBody>
          <a:bodyPr/>
          <a:lstStyle/>
          <a:p>
            <a:r>
              <a:rPr lang="fr-BE" b="1">
                <a:solidFill>
                  <a:srgbClr val="C00000"/>
                </a:solidFill>
              </a:rPr>
              <a:t>3b. The actions – NON admissible</a:t>
            </a:r>
            <a:endParaRPr lang="en-US" b="1">
              <a:solidFill>
                <a:srgbClr val="C00000"/>
              </a:solidFill>
            </a:endParaRPr>
          </a:p>
        </p:txBody>
      </p:sp>
      <p:sp>
        <p:nvSpPr>
          <p:cNvPr id="7" name="Content Placeholder 6"/>
          <p:cNvSpPr>
            <a:spLocks noGrp="1"/>
          </p:cNvSpPr>
          <p:nvPr>
            <p:ph idx="1"/>
          </p:nvPr>
        </p:nvSpPr>
        <p:spPr>
          <a:xfrm>
            <a:off x="1274233" y="1600200"/>
            <a:ext cx="9643533" cy="5257800"/>
          </a:xfrm>
        </p:spPr>
        <p:txBody>
          <a:bodyPr vert="horz" lIns="91440" tIns="45720" rIns="91440" bIns="45720" rtlCol="0" anchor="t">
            <a:normAutofit/>
          </a:bodyPr>
          <a:lstStyle/>
          <a:p>
            <a:pPr marL="0" indent="0" algn="l">
              <a:buNone/>
            </a:pPr>
            <a:endParaRPr lang="en-GB" sz="1800" b="0" i="0" u="none" strike="noStrike" baseline="0">
              <a:solidFill>
                <a:srgbClr val="000000"/>
              </a:solidFill>
              <a:latin typeface="Symbol" panose="05050102010706020507" pitchFamily="18" charset="2"/>
            </a:endParaRPr>
          </a:p>
          <a:p>
            <a:r>
              <a:rPr lang="en-US" sz="2000" b="1" i="0" u="none" strike="noStrike" baseline="0">
                <a:solidFill>
                  <a:schemeClr val="tx1">
                    <a:lumMod val="75000"/>
                    <a:lumOff val="25000"/>
                  </a:schemeClr>
                </a:solidFill>
              </a:rPr>
              <a:t>Skills development initiatives targeting low or non-skilled youth and consisting primarily of initial technical and vocational training/non-formal skills development </a:t>
            </a:r>
            <a:r>
              <a:rPr lang="en-US" sz="2000" b="1" i="0" u="none" strike="noStrike" baseline="0" err="1">
                <a:solidFill>
                  <a:schemeClr val="tx1">
                    <a:lumMod val="75000"/>
                    <a:lumOff val="25000"/>
                  </a:schemeClr>
                </a:solidFill>
              </a:rPr>
              <a:t>programmes</a:t>
            </a:r>
            <a:r>
              <a:rPr lang="en-US" sz="2000" b="0" i="0" u="none" strike="noStrike" baseline="0">
                <a:solidFill>
                  <a:schemeClr val="tx1">
                    <a:lumMod val="75000"/>
                    <a:lumOff val="25000"/>
                  </a:schemeClr>
                </a:solidFill>
              </a:rPr>
              <a:t>; </a:t>
            </a:r>
          </a:p>
          <a:p>
            <a:r>
              <a:rPr lang="en-US" sz="2000" b="0" i="0" u="none" strike="noStrike" baseline="0">
                <a:solidFill>
                  <a:schemeClr val="tx1">
                    <a:lumMod val="75000"/>
                    <a:lumOff val="25000"/>
                  </a:schemeClr>
                </a:solidFill>
              </a:rPr>
              <a:t>Actions consisting exclusively or primarily of sponsoring the participation of individuals in workshops, seminars, conferences and conventions; </a:t>
            </a:r>
          </a:p>
          <a:p>
            <a:r>
              <a:rPr lang="en-US" sz="2000" b="0" i="0" u="none" strike="noStrike" baseline="0">
                <a:solidFill>
                  <a:schemeClr val="tx1">
                    <a:lumMod val="75000"/>
                    <a:lumOff val="25000"/>
                  </a:schemeClr>
                </a:solidFill>
              </a:rPr>
              <a:t>Actions consisting exclusively or primarily of financing individual scholarships for studies or trainings; </a:t>
            </a:r>
          </a:p>
          <a:p>
            <a:r>
              <a:rPr lang="en-US" sz="2000" b="0" i="0" u="none" strike="noStrike" baseline="0">
                <a:solidFill>
                  <a:schemeClr val="tx1">
                    <a:lumMod val="75000"/>
                    <a:lumOff val="25000"/>
                  </a:schemeClr>
                </a:solidFill>
              </a:rPr>
              <a:t>Seminars and conferences designed to stimulate discussions and/or keep participants abreast of the latest trends in the thematic area; </a:t>
            </a:r>
          </a:p>
          <a:p>
            <a:r>
              <a:rPr lang="en-US" sz="2000" b="0" i="0" u="none" strike="noStrike" baseline="0">
                <a:solidFill>
                  <a:schemeClr val="tx1">
                    <a:lumMod val="75000"/>
                    <a:lumOff val="25000"/>
                  </a:schemeClr>
                </a:solidFill>
              </a:rPr>
              <a:t>Workshops and conferences for political, spiritual and social enhancement. </a:t>
            </a:r>
          </a:p>
        </p:txBody>
      </p:sp>
    </p:spTree>
    <p:extLst>
      <p:ext uri="{BB962C8B-B14F-4D97-AF65-F5344CB8AC3E}">
        <p14:creationId xmlns:p14="http://schemas.microsoft.com/office/powerpoint/2010/main" val="161704165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Admissible </a:t>
            </a:r>
            <a:r>
              <a:rPr lang="fr-BE" b="1" err="1">
                <a:solidFill>
                  <a:srgbClr val="C00000"/>
                </a:solidFill>
              </a:rPr>
              <a:t>activities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i="1"/>
          </a:p>
          <a:p>
            <a:r>
              <a:rPr lang="en-US" i="1"/>
              <a:t>See guidelines, non-exhaustive </a:t>
            </a:r>
          </a:p>
          <a:p>
            <a:pPr marL="0" indent="0" algn="l">
              <a:buNone/>
            </a:pPr>
            <a:endParaRPr lang="en-GB" sz="1800" b="0" i="0" u="none" strike="noStrike" baseline="0">
              <a:solidFill>
                <a:srgbClr val="000000"/>
              </a:solidFill>
              <a:latin typeface="Georgia" panose="02040502050405020303" pitchFamily="18" charset="0"/>
            </a:endParaRPr>
          </a:p>
          <a:p>
            <a:pPr lvl="1"/>
            <a:r>
              <a:rPr lang="en-US" b="0" i="0" u="none" strike="noStrike" baseline="0">
                <a:solidFill>
                  <a:schemeClr val="tx1">
                    <a:lumMod val="75000"/>
                    <a:lumOff val="25000"/>
                  </a:schemeClr>
                </a:solidFill>
              </a:rPr>
              <a:t>Provision of </a:t>
            </a:r>
            <a:r>
              <a:rPr lang="en-US" b="0" i="0" u="none" strike="noStrike" baseline="0">
                <a:solidFill>
                  <a:srgbClr val="C00000"/>
                </a:solidFill>
              </a:rPr>
              <a:t>start-up kits or inputs</a:t>
            </a:r>
            <a:r>
              <a:rPr lang="en-US" b="0" i="0" u="none" strike="noStrike" baseline="0">
                <a:solidFill>
                  <a:schemeClr val="tx1">
                    <a:lumMod val="75000"/>
                    <a:lumOff val="25000"/>
                  </a:schemeClr>
                </a:solidFill>
              </a:rPr>
              <a:t>, tailored to specific business needs or business plans developed by targeted youth </a:t>
            </a:r>
          </a:p>
          <a:p>
            <a:pPr lvl="2">
              <a:buFont typeface="Wingdings" panose="05000000000000000000" pitchFamily="2" charset="2"/>
              <a:buChar char="à"/>
            </a:pPr>
            <a:r>
              <a:rPr lang="en-US" b="1" i="0" u="none" strike="noStrike" baseline="0">
                <a:solidFill>
                  <a:schemeClr val="tx1">
                    <a:lumMod val="75000"/>
                    <a:lumOff val="25000"/>
                  </a:schemeClr>
                </a:solidFill>
              </a:rPr>
              <a:t>maximum 15% of the budget</a:t>
            </a:r>
          </a:p>
          <a:p>
            <a:pPr lvl="2">
              <a:buFont typeface="Wingdings" panose="05000000000000000000" pitchFamily="2" charset="2"/>
              <a:buChar char="à"/>
            </a:pPr>
            <a:r>
              <a:rPr lang="en-US">
                <a:solidFill>
                  <a:schemeClr val="tx1">
                    <a:lumMod val="75000"/>
                    <a:lumOff val="25000"/>
                  </a:schemeClr>
                </a:solidFill>
              </a:rPr>
              <a:t> </a:t>
            </a:r>
            <a:r>
              <a:rPr lang="en-US" b="0" i="0" u="none" strike="noStrike" baseline="0">
                <a:solidFill>
                  <a:schemeClr val="tx1">
                    <a:lumMod val="75000"/>
                    <a:lumOff val="25000"/>
                  </a:schemeClr>
                </a:solidFill>
              </a:rPr>
              <a:t>to provide a strategy on how the kits will effectively promote sustainable business development and not distort the local ecosystem and market</a:t>
            </a:r>
          </a:p>
          <a:p>
            <a:pPr lvl="1"/>
            <a:r>
              <a:rPr lang="en-US" b="0" i="0" u="none" strike="noStrike" baseline="0">
                <a:solidFill>
                  <a:srgbClr val="C00000"/>
                </a:solidFill>
              </a:rPr>
              <a:t>Sub-granting </a:t>
            </a:r>
            <a:r>
              <a:rPr lang="en-US" b="0" i="0" u="none" strike="noStrike" baseline="0">
                <a:solidFill>
                  <a:schemeClr val="tx1">
                    <a:lumMod val="75000"/>
                    <a:lumOff val="25000"/>
                  </a:schemeClr>
                </a:solidFill>
              </a:rPr>
              <a:t>to sub-recipients of sub-grants is allowed for </a:t>
            </a:r>
            <a:r>
              <a:rPr lang="en-US" b="1" i="0" u="none" strike="noStrike" baseline="0">
                <a:solidFill>
                  <a:srgbClr val="C00000"/>
                </a:solidFill>
              </a:rPr>
              <a:t>2 categories </a:t>
            </a:r>
            <a:endParaRPr lang="en-US" sz="1600" b="1">
              <a:solidFill>
                <a:srgbClr val="C00000"/>
              </a:solidFill>
            </a:endParaRPr>
          </a:p>
          <a:p>
            <a:pPr marL="1195388" lvl="2" indent="-285750">
              <a:buFont typeface="Wingdings" panose="05000000000000000000" pitchFamily="2" charset="2"/>
              <a:buChar char="à"/>
            </a:pPr>
            <a:endParaRPr lang="en-US" sz="1600" b="1" i="0" u="none" strike="noStrike" baseline="0">
              <a:solidFill>
                <a:schemeClr val="tx1">
                  <a:lumMod val="75000"/>
                  <a:lumOff val="25000"/>
                </a:schemeClr>
              </a:solidFill>
            </a:endParaRPr>
          </a:p>
          <a:p>
            <a:pPr marL="0" indent="0">
              <a:buNone/>
            </a:pPr>
            <a:endParaRPr lang="en-US" i="1"/>
          </a:p>
          <a:p>
            <a:pPr marL="0" indent="0">
              <a:buNone/>
            </a:pPr>
            <a:endParaRPr lang="en-US" i="1"/>
          </a:p>
          <a:p>
            <a:pPr marL="0" indent="0">
              <a:buNone/>
            </a:pPr>
            <a:endParaRPr lang="en-US"/>
          </a:p>
        </p:txBody>
      </p:sp>
    </p:spTree>
    <p:extLst>
      <p:ext uri="{BB962C8B-B14F-4D97-AF65-F5344CB8AC3E}">
        <p14:creationId xmlns:p14="http://schemas.microsoft.com/office/powerpoint/2010/main" val="26334258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70000" lnSpcReduction="20000"/>
          </a:bodyPr>
          <a:lstStyle/>
          <a:p>
            <a:pPr marL="909638" lvl="2" indent="0">
              <a:buNone/>
            </a:pPr>
            <a:endParaRPr lang="en-US" i="1"/>
          </a:p>
          <a:p>
            <a:r>
              <a:rPr lang="en-US" b="1"/>
              <a:t>Optional not mandatory</a:t>
            </a:r>
          </a:p>
          <a:p>
            <a:r>
              <a:rPr lang="en-US"/>
              <a:t>In 2</a:t>
            </a:r>
            <a:r>
              <a:rPr lang="en-US" baseline="30000"/>
              <a:t>nd</a:t>
            </a:r>
            <a:r>
              <a:rPr lang="en-US"/>
              <a:t>/proposal stage need to elaborate:</a:t>
            </a:r>
          </a:p>
          <a:p>
            <a:pPr algn="l"/>
            <a:endParaRPr lang="en-GB" sz="2600" b="0" i="0" u="none" strike="noStrike" baseline="0">
              <a:solidFill>
                <a:srgbClr val="000000"/>
              </a:solidFill>
            </a:endParaRPr>
          </a:p>
          <a:p>
            <a:pPr marL="360362" lvl="1" indent="0">
              <a:buNone/>
            </a:pPr>
            <a:r>
              <a:rPr lang="en-US" sz="2300" b="0" i="1" u="none" strike="noStrike" baseline="0">
                <a:solidFill>
                  <a:srgbClr val="000000"/>
                </a:solidFill>
              </a:rPr>
              <a:t>1. The description of the objectives and results to be achieved with these sub- grants, the fundamental principles, the key concepts, the mechanisms, the actors and their role in the management process; </a:t>
            </a:r>
          </a:p>
          <a:p>
            <a:pPr marL="360362" lvl="1" indent="0">
              <a:buNone/>
            </a:pPr>
            <a:r>
              <a:rPr lang="en-US" sz="2300" b="0" i="1" u="none" strike="noStrike" baseline="0">
                <a:solidFill>
                  <a:srgbClr val="000000"/>
                </a:solidFill>
              </a:rPr>
              <a:t>2. The criteria and modalities for the allocation of grants, accessibility conditions sub-beneficiaries, conditions for the admissibility of sub-projects, eligibility conditions for activities, costs and expenses; </a:t>
            </a:r>
          </a:p>
          <a:p>
            <a:pPr marL="360362" lvl="1" indent="0">
              <a:buNone/>
            </a:pPr>
            <a:r>
              <a:rPr lang="en-US" sz="2300" b="0" i="1" u="none" strike="noStrike" baseline="0">
                <a:solidFill>
                  <a:srgbClr val="000000"/>
                </a:solidFill>
              </a:rPr>
              <a:t>3. The procedures for examining and awarding applications; </a:t>
            </a:r>
          </a:p>
          <a:p>
            <a:pPr marL="360362" lvl="1" indent="0">
              <a:buNone/>
            </a:pPr>
            <a:r>
              <a:rPr lang="en-US" sz="2300" b="0" i="1" u="none" strike="noStrike" baseline="0">
                <a:solidFill>
                  <a:srgbClr val="000000"/>
                </a:solidFill>
              </a:rPr>
              <a:t>4. The maximum amount that can be allocated by sub-beneficiary; </a:t>
            </a:r>
          </a:p>
          <a:p>
            <a:pPr marL="360362" lvl="1" indent="0">
              <a:buNone/>
            </a:pPr>
            <a:r>
              <a:rPr lang="en-US" sz="2300" b="0" i="1" u="none" strike="noStrike" baseline="0">
                <a:solidFill>
                  <a:srgbClr val="000000"/>
                </a:solidFill>
              </a:rPr>
              <a:t>5. The terms of contractualization with the sub-beneficiary; </a:t>
            </a:r>
          </a:p>
          <a:p>
            <a:pPr marL="360362" lvl="1" indent="0">
              <a:buNone/>
            </a:pPr>
            <a:r>
              <a:rPr lang="en-US" sz="2300" b="0" i="1" u="none" strike="noStrike" baseline="0">
                <a:solidFill>
                  <a:srgbClr val="000000"/>
                </a:solidFill>
              </a:rPr>
              <a:t>6. The procedures and modalities for disbursing resources; </a:t>
            </a:r>
          </a:p>
          <a:p>
            <a:pPr marL="360362" lvl="1" indent="0">
              <a:buNone/>
            </a:pPr>
            <a:r>
              <a:rPr lang="en-US" sz="2300" b="0" i="1" u="none" strike="noStrike" baseline="0">
                <a:solidFill>
                  <a:srgbClr val="000000"/>
                </a:solidFill>
              </a:rPr>
              <a:t>7. The procedures and modalities for technical and financial monitoring; </a:t>
            </a:r>
          </a:p>
          <a:p>
            <a:pPr marL="360362" lvl="1" indent="0">
              <a:buNone/>
            </a:pPr>
            <a:r>
              <a:rPr lang="en-US" sz="2300" b="0" i="1" u="none" strike="noStrike" baseline="0">
                <a:solidFill>
                  <a:srgbClr val="000000"/>
                </a:solidFill>
              </a:rPr>
              <a:t>8. The procedures and modalities of control. </a:t>
            </a:r>
          </a:p>
          <a:p>
            <a:pPr marL="0" indent="0">
              <a:buNone/>
            </a:pPr>
            <a:endParaRPr lang="en-US"/>
          </a:p>
          <a:p>
            <a:r>
              <a:rPr lang="en-US"/>
              <a:t>Two categories allowed: </a:t>
            </a:r>
          </a:p>
          <a:p>
            <a:pPr marL="971550" lvl="1" indent="-514350">
              <a:buFont typeface="+mj-lt"/>
              <a:buAutoNum type="romanUcPeriod"/>
            </a:pPr>
            <a:r>
              <a:rPr lang="en-US" b="1">
                <a:solidFill>
                  <a:srgbClr val="C00000"/>
                </a:solidFill>
              </a:rPr>
              <a:t>Micro-business sub-grants </a:t>
            </a:r>
            <a:r>
              <a:rPr lang="en-US"/>
              <a:t>to youth-business owners for investment/capital</a:t>
            </a:r>
          </a:p>
          <a:p>
            <a:pPr marL="971550" lvl="1" indent="-514350">
              <a:buFont typeface="+mj-lt"/>
              <a:buAutoNum type="romanUcPeriod"/>
            </a:pPr>
            <a:r>
              <a:rPr lang="en-US" b="1">
                <a:solidFill>
                  <a:srgbClr val="C00000"/>
                </a:solidFill>
              </a:rPr>
              <a:t>Sub-grants to processors/off-takers </a:t>
            </a:r>
            <a:r>
              <a:rPr lang="en-US"/>
              <a:t>for value chain integration of smallholder suppliers</a:t>
            </a:r>
          </a:p>
          <a:p>
            <a:pPr lvl="1"/>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20996664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92500" lnSpcReduction="10000"/>
          </a:bodyPr>
          <a:lstStyle/>
          <a:p>
            <a:pPr marL="0" indent="0">
              <a:buNone/>
            </a:pPr>
            <a:endParaRPr lang="en-US" b="1">
              <a:solidFill>
                <a:srgbClr val="C00000"/>
              </a:solidFill>
            </a:endParaRPr>
          </a:p>
          <a:p>
            <a:pPr marL="0" indent="0">
              <a:buNone/>
            </a:pPr>
            <a:r>
              <a:rPr lang="en-US" b="1">
                <a:solidFill>
                  <a:srgbClr val="C00000"/>
                </a:solidFill>
              </a:rPr>
              <a:t>I. Micro-business sub-grants </a:t>
            </a:r>
            <a:r>
              <a:rPr lang="en-US"/>
              <a:t> – conditions:</a:t>
            </a:r>
          </a:p>
          <a:p>
            <a:pPr algn="l"/>
            <a:endParaRPr lang="en-GB" sz="1800" b="0" i="0" u="none" strike="noStrike" baseline="0">
              <a:solidFill>
                <a:srgbClr val="000000"/>
              </a:solidFill>
              <a:latin typeface="Georgia" panose="02040502050405020303" pitchFamily="18" charset="0"/>
            </a:endParaRPr>
          </a:p>
          <a:p>
            <a:r>
              <a:rPr lang="en-US" sz="24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2400" b="1"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EUR 250 </a:t>
            </a:r>
            <a:r>
              <a:rPr lang="en-US" sz="24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per supported youth/youth owned business; </a:t>
            </a:r>
          </a:p>
          <a:p>
            <a:r>
              <a:rPr lang="en-US" sz="2400" b="1"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Maximum 20% </a:t>
            </a:r>
            <a:r>
              <a:rPr lang="en-US" sz="24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of supported youth/youth-owned businesses under the action can be eligible for a micro business grant; </a:t>
            </a:r>
          </a:p>
          <a:p>
            <a:r>
              <a:rPr lang="en-US" sz="24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To be eligible for a micro business grant, supported youth must have successfully completed the business support scheme organized under the action and present a sound and viable business plan/model; </a:t>
            </a:r>
          </a:p>
          <a:p>
            <a:r>
              <a:rPr lang="en-US" sz="24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Approval of micro business grants for supported youth/youth-owned businesses will be done by a selection committee which is to include representatives of </a:t>
            </a:r>
            <a:r>
              <a:rPr lang="en-US" sz="2400" b="0" i="0" u="none" strike="noStrike" baseline="0" err="1">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Enabel</a:t>
            </a:r>
            <a:r>
              <a:rPr lang="en-US" sz="2400" b="0" i="0" u="none" strike="noStrike" baseline="0">
                <a:solidFill>
                  <a:schemeClr val="tx1">
                    <a:lumMod val="75000"/>
                    <a:lumOff val="25000"/>
                  </a:schemeClr>
                </a:solidFill>
                <a:latin typeface="Calibri" panose="020F0502020204030204" pitchFamily="34" charset="0"/>
                <a:ea typeface="Calibri" panose="020F0502020204030204" pitchFamily="34" charset="0"/>
                <a:cs typeface="Calibri" panose="020F0502020204030204" pitchFamily="34" charset="0"/>
              </a:rPr>
              <a:t>, and by applying different evaluation criteria including (but not limited to) the viability of the business plan/model, vision/sound projections, financial need and relevance, technical and economic feasibility, experience and motivation of the applicant, etc.</a:t>
            </a:r>
          </a:p>
          <a:p>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243426787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b="1">
              <a:solidFill>
                <a:srgbClr val="C00000"/>
              </a:solidFill>
            </a:endParaRPr>
          </a:p>
          <a:p>
            <a:pPr marL="0" indent="0">
              <a:buNone/>
            </a:pPr>
            <a:r>
              <a:rPr lang="en-US" b="1">
                <a:solidFill>
                  <a:srgbClr val="C00000"/>
                </a:solidFill>
              </a:rPr>
              <a:t>I. Micro-business sub-grants </a:t>
            </a:r>
            <a:r>
              <a:rPr lang="en-US"/>
              <a:t> – conditions:</a:t>
            </a:r>
          </a:p>
          <a:p>
            <a:pPr marL="0" indent="0" algn="l">
              <a:buNone/>
            </a:pPr>
            <a:endParaRPr lang="en-GB" sz="2000" b="0" i="0" u="none" strike="noStrike" baseline="0">
              <a:solidFill>
                <a:srgbClr val="000000"/>
              </a:solidFill>
              <a:latin typeface="Georgia" panose="02040502050405020303" pitchFamily="18" charset="0"/>
            </a:endParaRPr>
          </a:p>
          <a:p>
            <a:r>
              <a:rPr lang="en-US" sz="2400" b="0" i="0" u="none" strike="noStrike" baseline="0">
                <a:solidFill>
                  <a:srgbClr val="000000"/>
                </a:solidFill>
              </a:rPr>
              <a:t>Types of activities eligible for micro business grants include purchase of equipment, raw materials and inventory, marketing and advertising activities, or start-up related costs for newly developed businesses; </a:t>
            </a:r>
          </a:p>
          <a:p>
            <a:r>
              <a:rPr lang="en-US" sz="2400" b="0" i="0" u="none" strike="noStrike" baseline="0">
                <a:solidFill>
                  <a:srgbClr val="404040"/>
                </a:solidFill>
              </a:rPr>
              <a:t>The following costs are ineligible for sub-granting: non-business-related costs (e.g. personal expenses or assets) and repayment of existing debts or loans. </a:t>
            </a:r>
            <a:endParaRPr lang="en-US" sz="2400" b="0" i="0" u="none" strike="noStrike" baseline="0">
              <a:solidFill>
                <a:srgbClr val="000000"/>
              </a:solidFill>
            </a:endParaRPr>
          </a:p>
          <a:p>
            <a:r>
              <a:rPr lang="en-US" sz="2400" b="0" i="0" u="none" strike="noStrike" baseline="0">
                <a:solidFill>
                  <a:srgbClr val="000000"/>
                </a:solidFill>
              </a:rPr>
              <a:t>Payment modalities cannot include any transfer in cash. </a:t>
            </a: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26378803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70000" lnSpcReduction="20000"/>
          </a:bodyPr>
          <a:lstStyle/>
          <a:p>
            <a:pPr marL="0" indent="0">
              <a:buNone/>
            </a:pPr>
            <a:endParaRPr lang="en-US" b="1">
              <a:solidFill>
                <a:srgbClr val="C00000"/>
              </a:solidFill>
            </a:endParaRPr>
          </a:p>
          <a:p>
            <a:pPr marL="0" indent="0">
              <a:buNone/>
            </a:pPr>
            <a:r>
              <a:rPr lang="en-US" sz="4900" b="1">
                <a:solidFill>
                  <a:srgbClr val="C00000"/>
                </a:solidFill>
              </a:rPr>
              <a:t>II. Sub-grants to processors/off-takers</a:t>
            </a:r>
            <a:r>
              <a:rPr lang="en-US" sz="4900"/>
              <a:t>– conditions:</a:t>
            </a:r>
          </a:p>
          <a:p>
            <a:pPr marL="0" indent="0" algn="l">
              <a:buNone/>
            </a:pPr>
            <a:endParaRPr lang="en-GB" sz="2500" b="0" i="0" u="none" strike="noStrike" baseline="0">
              <a:solidFill>
                <a:srgbClr val="000000"/>
              </a:solidFill>
              <a:latin typeface="Georgia" panose="02040502050405020303" pitchFamily="18" charset="0"/>
            </a:endParaRPr>
          </a:p>
          <a:p>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The maximum amount for the sub-grants under this category is </a:t>
            </a:r>
            <a:r>
              <a:rPr lang="en-US" sz="4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EUR 40,000 </a:t>
            </a:r>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per processor/off-taker; </a:t>
            </a:r>
          </a:p>
          <a:p>
            <a:r>
              <a:rPr lang="en-US" sz="4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Maximum 15% </a:t>
            </a:r>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of the total budget can be allocated for sub-grants under this category; </a:t>
            </a:r>
          </a:p>
          <a:p>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Activities for sub-grants under this category must include training/extension services to the targeted youth for enhanced productivity and quality management. Other eligible types of activities for sub-granting include provision of quality inputs, logistical support or set-up of collection points or services; </a:t>
            </a: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42596344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fontScale="47500" lnSpcReduction="20000"/>
          </a:bodyPr>
          <a:lstStyle/>
          <a:p>
            <a:pPr marL="0" indent="0">
              <a:buNone/>
            </a:pPr>
            <a:endParaRPr lang="en-US" b="1">
              <a:solidFill>
                <a:srgbClr val="C00000"/>
              </a:solidFill>
            </a:endParaRPr>
          </a:p>
          <a:p>
            <a:pPr marL="0" indent="0">
              <a:buNone/>
            </a:pPr>
            <a:r>
              <a:rPr lang="en-US" sz="4900" b="1">
                <a:solidFill>
                  <a:srgbClr val="C00000"/>
                </a:solidFill>
              </a:rPr>
              <a:t>II. Sub-grants to processors/off-takers</a:t>
            </a:r>
            <a:r>
              <a:rPr lang="en-US" sz="4900"/>
              <a:t>– conditions:</a:t>
            </a:r>
          </a:p>
          <a:p>
            <a:pPr marL="0" indent="0" algn="l">
              <a:buNone/>
            </a:pPr>
            <a:endParaRPr lang="en-GB" sz="2500" b="0" i="0" u="none" strike="noStrike" baseline="0">
              <a:solidFill>
                <a:srgbClr val="000000"/>
              </a:solidFill>
              <a:latin typeface="Georgia" panose="02040502050405020303" pitchFamily="18" charset="0"/>
            </a:endParaRPr>
          </a:p>
          <a:p>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To be eligible to apply sub-grants under this category, applicants must: </a:t>
            </a:r>
          </a:p>
          <a:p>
            <a:pPr lvl="1"/>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Have demonstrated experience in this type of partnerships in the target region with processors/off-takers; </a:t>
            </a:r>
          </a:p>
          <a:p>
            <a:pPr lvl="1"/>
            <a:r>
              <a:rPr lang="en-US" sz="4000" b="1"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Already identify and motivate the selection of the processor/off-taker(s) </a:t>
            </a:r>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they would engage in the implementation of the action through sub-grants in their application and annex a signed Memorandum of Understanding with the identified entity(</a:t>
            </a:r>
            <a:r>
              <a:rPr lang="en-US" sz="4000" b="0" i="0" u="none" strike="noStrike" baseline="0" err="1">
                <a:solidFill>
                  <a:srgbClr val="000000"/>
                </a:solidFill>
                <a:latin typeface="Calibri" panose="020F0502020204030204" pitchFamily="34" charset="0"/>
                <a:ea typeface="Calibri" panose="020F0502020204030204" pitchFamily="34" charset="0"/>
                <a:cs typeface="Calibri" panose="020F0502020204030204" pitchFamily="34" charset="0"/>
              </a:rPr>
              <a:t>ies</a:t>
            </a:r>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 demonstrating the commitment of both parties to the proposed partnership(s); </a:t>
            </a:r>
          </a:p>
          <a:p>
            <a:r>
              <a:rPr lang="en-US" sz="4000" b="0" i="0" u="none" strike="noStrike" baseline="0">
                <a:solidFill>
                  <a:srgbClr val="404040"/>
                </a:solidFill>
                <a:latin typeface="Calibri" panose="020F0502020204030204" pitchFamily="34" charset="0"/>
                <a:ea typeface="Calibri" panose="020F0502020204030204" pitchFamily="34" charset="0"/>
                <a:cs typeface="Calibri" panose="020F0502020204030204" pitchFamily="34" charset="0"/>
              </a:rPr>
              <a:t>To be eligible for sub-grants, processors/off-takers must: </a:t>
            </a:r>
          </a:p>
          <a:p>
            <a:pPr lvl="1"/>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Establish decent and sustainable sales agreements with the youth producers/suppliers they are to support (i.e. long-term contracts with decent market prices) to ensure stable and inclusive market access/supply chain integration; </a:t>
            </a:r>
          </a:p>
          <a:p>
            <a:pPr lvl="1"/>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Have existing training/extension services to producers/suppliers promoting their inclusive integration into the entity's supply chain; </a:t>
            </a:r>
          </a:p>
          <a:p>
            <a:pPr lvl="1"/>
            <a:r>
              <a:rPr lang="en-GB"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Source raw materials locally </a:t>
            </a:r>
          </a:p>
          <a:p>
            <a:pPr lvl="1"/>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Commitment to co-finance the actions financially or through in-kind support. </a:t>
            </a:r>
            <a:endParaRPr lang="en-GB"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endParaRPr>
          </a:p>
          <a:p>
            <a:r>
              <a:rPr lang="en-US" sz="4000" b="0" i="0" u="none" strike="noStrike" baseline="0">
                <a:solidFill>
                  <a:srgbClr val="000000"/>
                </a:solidFill>
                <a:latin typeface="Calibri" panose="020F0502020204030204" pitchFamily="34" charset="0"/>
                <a:ea typeface="Calibri" panose="020F0502020204030204" pitchFamily="34" charset="0"/>
                <a:cs typeface="Calibri" panose="020F0502020204030204" pitchFamily="34" charset="0"/>
              </a:rPr>
              <a:t>Payment modalities should include disbursements in instalments via bank transfer. </a:t>
            </a: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10119007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4A1197-4B1A-48A4-806A-A9424B313864}"/>
              </a:ext>
            </a:extLst>
          </p:cNvPr>
          <p:cNvSpPr>
            <a:spLocks noGrp="1"/>
          </p:cNvSpPr>
          <p:nvPr>
            <p:ph type="title"/>
          </p:nvPr>
        </p:nvSpPr>
        <p:spPr/>
        <p:txBody>
          <a:bodyPr/>
          <a:lstStyle/>
          <a:p>
            <a:r>
              <a:rPr lang="en-US" b="1" err="1"/>
              <a:t>Enabel</a:t>
            </a:r>
            <a:r>
              <a:rPr lang="en-US" b="1"/>
              <a:t> Country Portfolio Objectives</a:t>
            </a:r>
            <a:endParaRPr lang="en-UG" b="1"/>
          </a:p>
        </p:txBody>
      </p:sp>
      <p:sp>
        <p:nvSpPr>
          <p:cNvPr id="9" name="Rectangle 8">
            <a:extLst>
              <a:ext uri="{FF2B5EF4-FFF2-40B4-BE49-F238E27FC236}">
                <a16:creationId xmlns:a16="http://schemas.microsoft.com/office/drawing/2014/main" id="{2A821E19-3D54-2AD0-E938-1E42120CC143}"/>
              </a:ext>
            </a:extLst>
          </p:cNvPr>
          <p:cNvSpPr/>
          <p:nvPr/>
        </p:nvSpPr>
        <p:spPr>
          <a:xfrm>
            <a:off x="515007" y="2161201"/>
            <a:ext cx="10741572" cy="4351338"/>
          </a:xfrm>
          <a:prstGeom prst="rect">
            <a:avLst/>
          </a:prstGeom>
          <a:ln w="50800">
            <a:noFill/>
          </a:ln>
        </p:spPr>
        <p:txBody>
          <a:bodyPr/>
          <a:lstStyle/>
          <a:p>
            <a:endParaRPr lang="en-UG"/>
          </a:p>
        </p:txBody>
      </p:sp>
      <p:sp>
        <p:nvSpPr>
          <p:cNvPr id="10" name="Freeform: Shape 9">
            <a:extLst>
              <a:ext uri="{FF2B5EF4-FFF2-40B4-BE49-F238E27FC236}">
                <a16:creationId xmlns:a16="http://schemas.microsoft.com/office/drawing/2014/main" id="{5B66CA07-B3E0-7D5E-4B17-8B27D6D4C378}"/>
              </a:ext>
            </a:extLst>
          </p:cNvPr>
          <p:cNvSpPr/>
          <p:nvPr/>
        </p:nvSpPr>
        <p:spPr>
          <a:xfrm>
            <a:off x="515007" y="1953207"/>
            <a:ext cx="2949521" cy="4678821"/>
          </a:xfrm>
          <a:custGeom>
            <a:avLst/>
            <a:gdLst>
              <a:gd name="connsiteX0" fmla="*/ 0 w 2372225"/>
              <a:gd name="connsiteY0" fmla="*/ 237223 h 4343899"/>
              <a:gd name="connsiteX1" fmla="*/ 237223 w 2372225"/>
              <a:gd name="connsiteY1" fmla="*/ 0 h 4343899"/>
              <a:gd name="connsiteX2" fmla="*/ 2135003 w 2372225"/>
              <a:gd name="connsiteY2" fmla="*/ 0 h 4343899"/>
              <a:gd name="connsiteX3" fmla="*/ 2372226 w 2372225"/>
              <a:gd name="connsiteY3" fmla="*/ 237223 h 4343899"/>
              <a:gd name="connsiteX4" fmla="*/ 2372225 w 2372225"/>
              <a:gd name="connsiteY4" fmla="*/ 4106677 h 4343899"/>
              <a:gd name="connsiteX5" fmla="*/ 2135002 w 2372225"/>
              <a:gd name="connsiteY5" fmla="*/ 4343900 h 4343899"/>
              <a:gd name="connsiteX6" fmla="*/ 237223 w 2372225"/>
              <a:gd name="connsiteY6" fmla="*/ 4343899 h 4343899"/>
              <a:gd name="connsiteX7" fmla="*/ 0 w 2372225"/>
              <a:gd name="connsiteY7" fmla="*/ 4106676 h 4343899"/>
              <a:gd name="connsiteX8" fmla="*/ 0 w 2372225"/>
              <a:gd name="connsiteY8" fmla="*/ 237223 h 4343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2225" h="4343899">
                <a:moveTo>
                  <a:pt x="0" y="237223"/>
                </a:moveTo>
                <a:cubicBezTo>
                  <a:pt x="0" y="106208"/>
                  <a:pt x="106208" y="0"/>
                  <a:pt x="237223" y="0"/>
                </a:cubicBezTo>
                <a:lnTo>
                  <a:pt x="2135003" y="0"/>
                </a:lnTo>
                <a:cubicBezTo>
                  <a:pt x="2266018" y="0"/>
                  <a:pt x="2372226" y="106208"/>
                  <a:pt x="2372226" y="237223"/>
                </a:cubicBezTo>
                <a:cubicBezTo>
                  <a:pt x="2372226" y="1527041"/>
                  <a:pt x="2372225" y="2816859"/>
                  <a:pt x="2372225" y="4106677"/>
                </a:cubicBezTo>
                <a:cubicBezTo>
                  <a:pt x="2372225" y="4237692"/>
                  <a:pt x="2266017" y="4343900"/>
                  <a:pt x="2135002" y="4343900"/>
                </a:cubicBezTo>
                <a:lnTo>
                  <a:pt x="237223" y="4343899"/>
                </a:lnTo>
                <a:cubicBezTo>
                  <a:pt x="106208" y="4343899"/>
                  <a:pt x="0" y="4237691"/>
                  <a:pt x="0" y="4106676"/>
                </a:cubicBezTo>
                <a:lnTo>
                  <a:pt x="0" y="237223"/>
                </a:lnTo>
                <a:close/>
              </a:path>
            </a:pathLst>
          </a:custGeom>
          <a:solidFill>
            <a:schemeClr val="bg2">
              <a:lumMod val="5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80910" tIns="80910" rIns="80910" bIns="80910" numCol="1" spcCol="1270" anchor="ctr" anchorCtr="0">
            <a:noAutofit/>
          </a:bodyPr>
          <a:lstStyle/>
          <a:p>
            <a:pPr marL="0" lvl="0" indent="0" algn="l" defTabSz="800100">
              <a:lnSpc>
                <a:spcPct val="90000"/>
              </a:lnSpc>
              <a:spcBef>
                <a:spcPct val="0"/>
              </a:spcBef>
              <a:spcAft>
                <a:spcPct val="35000"/>
              </a:spcAft>
              <a:buNone/>
            </a:pPr>
            <a:r>
              <a:rPr lang="en-US" sz="2800" b="0" kern="1200"/>
              <a:t>Young people and women in Uganda develop into active, economically independent citizens in a sustainable society that respects human rights and ensures quality basic services</a:t>
            </a:r>
            <a:endParaRPr lang="en-UG" sz="2800" b="0" kern="1200"/>
          </a:p>
        </p:txBody>
      </p:sp>
      <p:sp>
        <p:nvSpPr>
          <p:cNvPr id="11" name="Freeform: Shape 10">
            <a:extLst>
              <a:ext uri="{FF2B5EF4-FFF2-40B4-BE49-F238E27FC236}">
                <a16:creationId xmlns:a16="http://schemas.microsoft.com/office/drawing/2014/main" id="{06762FE4-5ABB-1E0D-DBC9-A71335C9271A}"/>
              </a:ext>
            </a:extLst>
          </p:cNvPr>
          <p:cNvSpPr/>
          <p:nvPr/>
        </p:nvSpPr>
        <p:spPr>
          <a:xfrm rot="18798888" flipV="1">
            <a:off x="3153316" y="3431242"/>
            <a:ext cx="1876341" cy="45719"/>
          </a:xfrm>
          <a:custGeom>
            <a:avLst/>
            <a:gdLst>
              <a:gd name="connsiteX0" fmla="*/ 0 w 1550463"/>
              <a:gd name="connsiteY0" fmla="*/ 23092 h 46185"/>
              <a:gd name="connsiteX1" fmla="*/ 1550463 w 1550463"/>
              <a:gd name="connsiteY1" fmla="*/ 23092 h 46185"/>
            </a:gdLst>
            <a:ahLst/>
            <a:cxnLst>
              <a:cxn ang="0">
                <a:pos x="connsiteX0" y="connsiteY0"/>
              </a:cxn>
              <a:cxn ang="0">
                <a:pos x="connsiteX1" y="connsiteY1"/>
              </a:cxn>
            </a:cxnLst>
            <a:rect l="l" t="t" r="r" b="b"/>
            <a:pathLst>
              <a:path w="1550463" h="46185">
                <a:moveTo>
                  <a:pt x="0" y="23092"/>
                </a:moveTo>
                <a:lnTo>
                  <a:pt x="1550463" y="23092"/>
                </a:lnTo>
              </a:path>
            </a:pathLst>
          </a:custGeom>
          <a:noFill/>
          <a:ln w="50800" cmpd="sng">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9169" tIns="-15669" rIns="749170" bIns="-15670"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2" name="Freeform: Shape 11">
            <a:extLst>
              <a:ext uri="{FF2B5EF4-FFF2-40B4-BE49-F238E27FC236}">
                <a16:creationId xmlns:a16="http://schemas.microsoft.com/office/drawing/2014/main" id="{656C5042-548F-F2F6-13D0-69E578545BDC}"/>
              </a:ext>
            </a:extLst>
          </p:cNvPr>
          <p:cNvSpPr/>
          <p:nvPr/>
        </p:nvSpPr>
        <p:spPr>
          <a:xfrm>
            <a:off x="4786995" y="2552263"/>
            <a:ext cx="6409953" cy="1639522"/>
          </a:xfrm>
          <a:custGeom>
            <a:avLst/>
            <a:gdLst>
              <a:gd name="connsiteX0" fmla="*/ 0 w 5075266"/>
              <a:gd name="connsiteY0" fmla="*/ 130555 h 1305554"/>
              <a:gd name="connsiteX1" fmla="*/ 130555 w 5075266"/>
              <a:gd name="connsiteY1" fmla="*/ 0 h 1305554"/>
              <a:gd name="connsiteX2" fmla="*/ 4944711 w 5075266"/>
              <a:gd name="connsiteY2" fmla="*/ 0 h 1305554"/>
              <a:gd name="connsiteX3" fmla="*/ 5075266 w 5075266"/>
              <a:gd name="connsiteY3" fmla="*/ 130555 h 1305554"/>
              <a:gd name="connsiteX4" fmla="*/ 5075266 w 5075266"/>
              <a:gd name="connsiteY4" fmla="*/ 1174999 h 1305554"/>
              <a:gd name="connsiteX5" fmla="*/ 4944711 w 5075266"/>
              <a:gd name="connsiteY5" fmla="*/ 1305554 h 1305554"/>
              <a:gd name="connsiteX6" fmla="*/ 130555 w 5075266"/>
              <a:gd name="connsiteY6" fmla="*/ 1305554 h 1305554"/>
              <a:gd name="connsiteX7" fmla="*/ 0 w 5075266"/>
              <a:gd name="connsiteY7" fmla="*/ 1174999 h 1305554"/>
              <a:gd name="connsiteX8" fmla="*/ 0 w 5075266"/>
              <a:gd name="connsiteY8" fmla="*/ 130555 h 13055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75266" h="1305554">
                <a:moveTo>
                  <a:pt x="0" y="130555"/>
                </a:moveTo>
                <a:cubicBezTo>
                  <a:pt x="0" y="58451"/>
                  <a:pt x="58451" y="0"/>
                  <a:pt x="130555" y="0"/>
                </a:cubicBezTo>
                <a:lnTo>
                  <a:pt x="4944711" y="0"/>
                </a:lnTo>
                <a:cubicBezTo>
                  <a:pt x="5016815" y="0"/>
                  <a:pt x="5075266" y="58451"/>
                  <a:pt x="5075266" y="130555"/>
                </a:cubicBezTo>
                <a:lnTo>
                  <a:pt x="5075266" y="1174999"/>
                </a:lnTo>
                <a:cubicBezTo>
                  <a:pt x="5075266" y="1247103"/>
                  <a:pt x="5016815" y="1305554"/>
                  <a:pt x="4944711" y="1305554"/>
                </a:cubicBezTo>
                <a:lnTo>
                  <a:pt x="130555" y="1305554"/>
                </a:lnTo>
                <a:cubicBezTo>
                  <a:pt x="58451" y="1305554"/>
                  <a:pt x="0" y="1247103"/>
                  <a:pt x="0" y="1174999"/>
                </a:cubicBezTo>
                <a:lnTo>
                  <a:pt x="0" y="130555"/>
                </a:lnTo>
                <a:close/>
              </a:path>
            </a:pathLst>
          </a:custGeom>
          <a:solidFill>
            <a:schemeClr val="accent2">
              <a:lumMod val="60000"/>
              <a:lumOff val="40000"/>
            </a:schemeClr>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8398" tIns="48398" rIns="48398" bIns="48398" numCol="1" spcCol="1270" anchor="ctr" anchorCtr="0">
            <a:noAutofit/>
          </a:bodyPr>
          <a:lstStyle/>
          <a:p>
            <a:pPr marL="0" lvl="0" indent="0" algn="l" defTabSz="711200">
              <a:lnSpc>
                <a:spcPct val="90000"/>
              </a:lnSpc>
              <a:spcBef>
                <a:spcPct val="0"/>
              </a:spcBef>
              <a:spcAft>
                <a:spcPct val="35000"/>
              </a:spcAft>
              <a:buFontTx/>
              <a:buNone/>
            </a:pPr>
            <a:r>
              <a:rPr lang="en-US" sz="2400" i="0" kern="1200">
                <a:solidFill>
                  <a:schemeClr val="bg1"/>
                </a:solidFill>
                <a:effectLst/>
                <a:latin typeface="+mn-lt"/>
                <a:cs typeface="Times New Roman" panose="02020603050405020304" pitchFamily="18" charset="0"/>
              </a:rPr>
              <a:t>Young people, especially young women, acquire skills and find decent jobs or entrepreneurship opportunities in agriculture and the green and sustainable economy</a:t>
            </a:r>
            <a:endParaRPr lang="en-UG" sz="2400" i="0" kern="1200">
              <a:solidFill>
                <a:schemeClr val="bg1"/>
              </a:solidFill>
              <a:effectLst/>
              <a:latin typeface="+mn-lt"/>
              <a:cs typeface="Times New Roman" panose="02020603050405020304" pitchFamily="18" charset="0"/>
            </a:endParaRPr>
          </a:p>
        </p:txBody>
      </p:sp>
      <p:sp>
        <p:nvSpPr>
          <p:cNvPr id="13" name="Freeform: Shape 12">
            <a:extLst>
              <a:ext uri="{FF2B5EF4-FFF2-40B4-BE49-F238E27FC236}">
                <a16:creationId xmlns:a16="http://schemas.microsoft.com/office/drawing/2014/main" id="{DA70160A-C1A3-1CC5-C1F8-1877166BE9EF}"/>
              </a:ext>
            </a:extLst>
          </p:cNvPr>
          <p:cNvSpPr/>
          <p:nvPr/>
        </p:nvSpPr>
        <p:spPr>
          <a:xfrm rot="2475648">
            <a:off x="3226000" y="4819624"/>
            <a:ext cx="1921407" cy="46185"/>
          </a:xfrm>
          <a:custGeom>
            <a:avLst/>
            <a:gdLst>
              <a:gd name="connsiteX0" fmla="*/ 0 w 1545339"/>
              <a:gd name="connsiteY0" fmla="*/ 23092 h 46185"/>
              <a:gd name="connsiteX1" fmla="*/ 1545339 w 1545339"/>
              <a:gd name="connsiteY1" fmla="*/ 23092 h 46185"/>
            </a:gdLst>
            <a:ahLst/>
            <a:cxnLst>
              <a:cxn ang="0">
                <a:pos x="connsiteX0" y="connsiteY0"/>
              </a:cxn>
              <a:cxn ang="0">
                <a:pos x="connsiteX1" y="connsiteY1"/>
              </a:cxn>
            </a:cxnLst>
            <a:rect l="l" t="t" r="r" b="b"/>
            <a:pathLst>
              <a:path w="1545339" h="46185">
                <a:moveTo>
                  <a:pt x="0" y="23092"/>
                </a:moveTo>
                <a:lnTo>
                  <a:pt x="1545339" y="23092"/>
                </a:lnTo>
              </a:path>
            </a:pathLst>
          </a:custGeom>
          <a:noFill/>
          <a:ln w="50800">
            <a:solidFill>
              <a:schemeClr val="accent2"/>
            </a:solidFill>
          </a:ln>
        </p:spPr>
        <p:style>
          <a:lnRef idx="2">
            <a:scrgbClr r="0" g="0" b="0"/>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txBody>
          <a:bodyPr spcFirstLastPara="0" vert="horz" wrap="square" lIns="746736" tIns="-15541" rIns="746736" bIns="-15541" numCol="1" spcCol="1270" anchor="ctr" anchorCtr="0">
            <a:noAutofit/>
          </a:bodyPr>
          <a:lstStyle/>
          <a:p>
            <a:pPr marL="0" lvl="0" indent="0" algn="ctr" defTabSz="711200">
              <a:lnSpc>
                <a:spcPct val="90000"/>
              </a:lnSpc>
              <a:spcBef>
                <a:spcPct val="0"/>
              </a:spcBef>
              <a:spcAft>
                <a:spcPct val="35000"/>
              </a:spcAft>
              <a:buNone/>
            </a:pPr>
            <a:endParaRPr lang="en-UG" sz="1600" kern="1200"/>
          </a:p>
        </p:txBody>
      </p:sp>
      <p:sp>
        <p:nvSpPr>
          <p:cNvPr id="14" name="Freeform: Shape 13">
            <a:extLst>
              <a:ext uri="{FF2B5EF4-FFF2-40B4-BE49-F238E27FC236}">
                <a16:creationId xmlns:a16="http://schemas.microsoft.com/office/drawing/2014/main" id="{6421A183-AA13-C435-2949-FD1B12C79583}"/>
              </a:ext>
            </a:extLst>
          </p:cNvPr>
          <p:cNvSpPr/>
          <p:nvPr/>
        </p:nvSpPr>
        <p:spPr>
          <a:xfrm>
            <a:off x="4908879" y="4734071"/>
            <a:ext cx="6347700" cy="1639522"/>
          </a:xfrm>
          <a:custGeom>
            <a:avLst/>
            <a:gdLst>
              <a:gd name="connsiteX0" fmla="*/ 0 w 5057336"/>
              <a:gd name="connsiteY0" fmla="*/ 123642 h 1236421"/>
              <a:gd name="connsiteX1" fmla="*/ 123642 w 5057336"/>
              <a:gd name="connsiteY1" fmla="*/ 0 h 1236421"/>
              <a:gd name="connsiteX2" fmla="*/ 4933694 w 5057336"/>
              <a:gd name="connsiteY2" fmla="*/ 0 h 1236421"/>
              <a:gd name="connsiteX3" fmla="*/ 5057336 w 5057336"/>
              <a:gd name="connsiteY3" fmla="*/ 123642 h 1236421"/>
              <a:gd name="connsiteX4" fmla="*/ 5057336 w 5057336"/>
              <a:gd name="connsiteY4" fmla="*/ 1112779 h 1236421"/>
              <a:gd name="connsiteX5" fmla="*/ 4933694 w 5057336"/>
              <a:gd name="connsiteY5" fmla="*/ 1236421 h 1236421"/>
              <a:gd name="connsiteX6" fmla="*/ 123642 w 5057336"/>
              <a:gd name="connsiteY6" fmla="*/ 1236421 h 1236421"/>
              <a:gd name="connsiteX7" fmla="*/ 0 w 5057336"/>
              <a:gd name="connsiteY7" fmla="*/ 1112779 h 1236421"/>
              <a:gd name="connsiteX8" fmla="*/ 0 w 5057336"/>
              <a:gd name="connsiteY8" fmla="*/ 123642 h 123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57336" h="1236421">
                <a:moveTo>
                  <a:pt x="0" y="123642"/>
                </a:moveTo>
                <a:cubicBezTo>
                  <a:pt x="0" y="55356"/>
                  <a:pt x="55356" y="0"/>
                  <a:pt x="123642" y="0"/>
                </a:cubicBezTo>
                <a:lnTo>
                  <a:pt x="4933694" y="0"/>
                </a:lnTo>
                <a:cubicBezTo>
                  <a:pt x="5001980" y="0"/>
                  <a:pt x="5057336" y="55356"/>
                  <a:pt x="5057336" y="123642"/>
                </a:cubicBezTo>
                <a:lnTo>
                  <a:pt x="5057336" y="1112779"/>
                </a:lnTo>
                <a:cubicBezTo>
                  <a:pt x="5057336" y="1181065"/>
                  <a:pt x="5001980" y="1236421"/>
                  <a:pt x="4933694" y="1236421"/>
                </a:cubicBezTo>
                <a:lnTo>
                  <a:pt x="123642" y="1236421"/>
                </a:lnTo>
                <a:cubicBezTo>
                  <a:pt x="55356" y="1236421"/>
                  <a:pt x="0" y="1181065"/>
                  <a:pt x="0" y="1112779"/>
                </a:cubicBezTo>
                <a:lnTo>
                  <a:pt x="0" y="123642"/>
                </a:lnTo>
                <a:close/>
              </a:path>
            </a:pathLst>
          </a:custGeom>
          <a:solidFill>
            <a:schemeClr val="accent4"/>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spcFirstLastPara="0" vert="horz" wrap="square" lIns="46374" tIns="46374" rIns="46374" bIns="46374" numCol="1" spcCol="1270" anchor="ctr" anchorCtr="0">
            <a:noAutofit/>
          </a:bodyPr>
          <a:lstStyle/>
          <a:p>
            <a:pPr marL="0" lvl="0" indent="0" algn="l" defTabSz="711200">
              <a:lnSpc>
                <a:spcPct val="90000"/>
              </a:lnSpc>
              <a:spcBef>
                <a:spcPct val="0"/>
              </a:spcBef>
              <a:spcAft>
                <a:spcPct val="35000"/>
              </a:spcAft>
              <a:buNone/>
            </a:pPr>
            <a:r>
              <a:rPr lang="en-US" sz="2400" b="0" kern="1200"/>
              <a:t>The right to safe and quality education and health care is more transparently ensured, in particular for vulnerable groups including children, girls and women, and refugees</a:t>
            </a:r>
            <a:endParaRPr lang="en-UG" sz="2400" b="0" kern="1200"/>
          </a:p>
        </p:txBody>
      </p:sp>
      <p:sp>
        <p:nvSpPr>
          <p:cNvPr id="5" name="Rectangle: Rounded Corners 4">
            <a:extLst>
              <a:ext uri="{FF2B5EF4-FFF2-40B4-BE49-F238E27FC236}">
                <a16:creationId xmlns:a16="http://schemas.microsoft.com/office/drawing/2014/main" id="{0C8ADC66-AA23-4158-BEEB-BDC805F2B756}"/>
              </a:ext>
            </a:extLst>
          </p:cNvPr>
          <p:cNvSpPr/>
          <p:nvPr/>
        </p:nvSpPr>
        <p:spPr>
          <a:xfrm>
            <a:off x="5240026" y="1502229"/>
            <a:ext cx="3321207" cy="37678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General objectives</a:t>
            </a:r>
            <a:endParaRPr lang="en-UG" sz="2800" b="1">
              <a:solidFill>
                <a:schemeClr val="tx1"/>
              </a:solidFill>
            </a:endParaRPr>
          </a:p>
        </p:txBody>
      </p:sp>
      <p:sp>
        <p:nvSpPr>
          <p:cNvPr id="6" name="Rectangle: Rounded Corners 5">
            <a:extLst>
              <a:ext uri="{FF2B5EF4-FFF2-40B4-BE49-F238E27FC236}">
                <a16:creationId xmlns:a16="http://schemas.microsoft.com/office/drawing/2014/main" id="{9CA16036-5CE4-49E1-BF89-03FFA56810E0}"/>
              </a:ext>
            </a:extLst>
          </p:cNvPr>
          <p:cNvSpPr/>
          <p:nvPr/>
        </p:nvSpPr>
        <p:spPr>
          <a:xfrm>
            <a:off x="417871" y="1465373"/>
            <a:ext cx="2967317" cy="450739"/>
          </a:xfrm>
          <a:prstGeom prst="round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rPr>
              <a:t>Overall Objective</a:t>
            </a:r>
            <a:endParaRPr lang="en-UG" sz="2800" b="1">
              <a:solidFill>
                <a:schemeClr val="tx1"/>
              </a:solidFill>
            </a:endParaRPr>
          </a:p>
        </p:txBody>
      </p:sp>
      <p:sp>
        <p:nvSpPr>
          <p:cNvPr id="3" name="Rectangle 2">
            <a:extLst>
              <a:ext uri="{FF2B5EF4-FFF2-40B4-BE49-F238E27FC236}">
                <a16:creationId xmlns:a16="http://schemas.microsoft.com/office/drawing/2014/main" id="{0ED9FBA9-680E-74C6-1707-55D39C2A0310}"/>
              </a:ext>
            </a:extLst>
          </p:cNvPr>
          <p:cNvSpPr/>
          <p:nvPr/>
        </p:nvSpPr>
        <p:spPr>
          <a:xfrm>
            <a:off x="4786995" y="2243078"/>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1</a:t>
            </a:r>
            <a:endParaRPr lang="en-UG" sz="2400" b="1">
              <a:solidFill>
                <a:schemeClr val="tx1"/>
              </a:solidFill>
            </a:endParaRPr>
          </a:p>
        </p:txBody>
      </p:sp>
      <p:sp>
        <p:nvSpPr>
          <p:cNvPr id="7" name="Rectangle 6">
            <a:extLst>
              <a:ext uri="{FF2B5EF4-FFF2-40B4-BE49-F238E27FC236}">
                <a16:creationId xmlns:a16="http://schemas.microsoft.com/office/drawing/2014/main" id="{A3B5A3BF-B9A4-7C4B-0151-186DBCE4A80C}"/>
              </a:ext>
            </a:extLst>
          </p:cNvPr>
          <p:cNvSpPr/>
          <p:nvPr/>
        </p:nvSpPr>
        <p:spPr>
          <a:xfrm>
            <a:off x="4849907" y="4353835"/>
            <a:ext cx="1272988" cy="286871"/>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b="1">
                <a:solidFill>
                  <a:schemeClr val="tx1"/>
                </a:solidFill>
              </a:rPr>
              <a:t>Pillar 2</a:t>
            </a:r>
            <a:endParaRPr lang="en-UG" sz="2400" b="1">
              <a:solidFill>
                <a:schemeClr val="tx1"/>
              </a:solidFill>
            </a:endParaRPr>
          </a:p>
        </p:txBody>
      </p:sp>
      <p:sp>
        <p:nvSpPr>
          <p:cNvPr id="4" name="Oval 3">
            <a:extLst>
              <a:ext uri="{FF2B5EF4-FFF2-40B4-BE49-F238E27FC236}">
                <a16:creationId xmlns:a16="http://schemas.microsoft.com/office/drawing/2014/main" id="{3C45A637-E6FA-5BB2-E399-6834C16863CE}"/>
              </a:ext>
            </a:extLst>
          </p:cNvPr>
          <p:cNvSpPr/>
          <p:nvPr/>
        </p:nvSpPr>
        <p:spPr>
          <a:xfrm>
            <a:off x="4751710" y="2096219"/>
            <a:ext cx="1371185" cy="659592"/>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Arrow: Right 7">
            <a:extLst>
              <a:ext uri="{FF2B5EF4-FFF2-40B4-BE49-F238E27FC236}">
                <a16:creationId xmlns:a16="http://schemas.microsoft.com/office/drawing/2014/main" id="{656F7C67-0E95-919F-4BB8-436D104087D7}"/>
              </a:ext>
            </a:extLst>
          </p:cNvPr>
          <p:cNvSpPr/>
          <p:nvPr/>
        </p:nvSpPr>
        <p:spPr>
          <a:xfrm>
            <a:off x="6383547" y="2243078"/>
            <a:ext cx="457200" cy="286871"/>
          </a:xfrm>
          <a:prstGeom prst="rightArrow">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B609C976-6211-7BFE-F115-DB5C3B287232}"/>
              </a:ext>
            </a:extLst>
          </p:cNvPr>
          <p:cNvSpPr txBox="1"/>
          <p:nvPr/>
        </p:nvSpPr>
        <p:spPr>
          <a:xfrm>
            <a:off x="6900629" y="2138362"/>
            <a:ext cx="4861470" cy="461665"/>
          </a:xfrm>
          <a:prstGeom prst="rect">
            <a:avLst/>
          </a:prstGeom>
          <a:noFill/>
        </p:spPr>
        <p:txBody>
          <a:bodyPr wrap="square" rtlCol="0">
            <a:spAutoFit/>
          </a:bodyPr>
          <a:lstStyle/>
          <a:p>
            <a:r>
              <a:rPr lang="nl-BE" sz="2000" b="1" i="1">
                <a:solidFill>
                  <a:srgbClr val="C00000"/>
                </a:solidFill>
              </a:rPr>
              <a:t>WeWork</a:t>
            </a:r>
            <a:r>
              <a:rPr lang="nl-BE" sz="2000" b="1" i="1"/>
              <a:t> </a:t>
            </a:r>
            <a:r>
              <a:rPr lang="nl-BE" sz="2400" b="1" i="1">
                <a:solidFill>
                  <a:srgbClr val="C00000"/>
                </a:solidFill>
              </a:rPr>
              <a:t>– </a:t>
            </a:r>
            <a:r>
              <a:rPr lang="nl-BE" sz="2000" b="1" i="1">
                <a:solidFill>
                  <a:srgbClr val="C00000"/>
                </a:solidFill>
              </a:rPr>
              <a:t>Green and Decen Jobs for Youth </a:t>
            </a:r>
            <a:endParaRPr lang="en-GB" b="1" i="1">
              <a:solidFill>
                <a:srgbClr val="C00000"/>
              </a:solidFill>
            </a:endParaRPr>
          </a:p>
        </p:txBody>
      </p:sp>
    </p:spTree>
    <p:extLst>
      <p:ext uri="{BB962C8B-B14F-4D97-AF65-F5344CB8AC3E}">
        <p14:creationId xmlns:p14="http://schemas.microsoft.com/office/powerpoint/2010/main" val="401062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0-#ppt_w/2"/>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3"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 calcmode="lin" valueType="num">
                                      <p:cBhvr additive="base">
                                        <p:cTn id="13" dur="500" fill="hold"/>
                                        <p:tgtEl>
                                          <p:spTgt spid="10"/>
                                        </p:tgtEl>
                                        <p:attrNameLst>
                                          <p:attrName>ppt_x</p:attrName>
                                        </p:attrNameLst>
                                      </p:cBhvr>
                                      <p:tavLst>
                                        <p:tav tm="0">
                                          <p:val>
                                            <p:strVal val="1+#ppt_w/2"/>
                                          </p:val>
                                        </p:tav>
                                        <p:tav tm="100000">
                                          <p:val>
                                            <p:strVal val="#ppt_x"/>
                                          </p:val>
                                        </p:tav>
                                      </p:tavLst>
                                    </p:anim>
                                    <p:anim calcmode="lin" valueType="num">
                                      <p:cBhvr additive="base">
                                        <p:cTn id="14" dur="500" fill="hold"/>
                                        <p:tgtEl>
                                          <p:spTgt spid="10"/>
                                        </p:tgtEl>
                                        <p:attrNameLst>
                                          <p:attrName>ppt_y</p:attrName>
                                        </p:attrNameLst>
                                      </p:cBhvr>
                                      <p:tavLst>
                                        <p:tav tm="0">
                                          <p:val>
                                            <p:strVal val="0-#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fltVal val="0"/>
                                          </p:val>
                                        </p:tav>
                                        <p:tav tm="100000">
                                          <p:val>
                                            <p:strVal val="#ppt_w"/>
                                          </p:val>
                                        </p:tav>
                                      </p:tavLst>
                                    </p:anim>
                                    <p:anim calcmode="lin" valueType="num">
                                      <p:cBhvr>
                                        <p:cTn id="20" dur="1000" fill="hold"/>
                                        <p:tgtEl>
                                          <p:spTgt spid="5"/>
                                        </p:tgtEl>
                                        <p:attrNameLst>
                                          <p:attrName>ppt_h</p:attrName>
                                        </p:attrNameLst>
                                      </p:cBhvr>
                                      <p:tavLst>
                                        <p:tav tm="0">
                                          <p:val>
                                            <p:fltVal val="0"/>
                                          </p:val>
                                        </p:tav>
                                        <p:tav tm="100000">
                                          <p:val>
                                            <p:strVal val="#ppt_h"/>
                                          </p:val>
                                        </p:tav>
                                      </p:tavLst>
                                    </p:anim>
                                    <p:anim calcmode="lin" valueType="num">
                                      <p:cBhvr>
                                        <p:cTn id="21" dur="1000" fill="hold"/>
                                        <p:tgtEl>
                                          <p:spTgt spid="5"/>
                                        </p:tgtEl>
                                        <p:attrNameLst>
                                          <p:attrName>style.rotation</p:attrName>
                                        </p:attrNameLst>
                                      </p:cBhvr>
                                      <p:tavLst>
                                        <p:tav tm="0">
                                          <p:val>
                                            <p:fltVal val="90"/>
                                          </p:val>
                                        </p:tav>
                                        <p:tav tm="100000">
                                          <p:val>
                                            <p:fltVal val="0"/>
                                          </p:val>
                                        </p:tav>
                                      </p:tavLst>
                                    </p:anim>
                                    <p:animEffect transition="in" filter="fade">
                                      <p:cBhvr>
                                        <p:cTn id="22" dur="10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12"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0-#ppt_w/2"/>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 calcmode="lin" valueType="num">
                                      <p:cBhvr additive="base">
                                        <p:cTn id="31" dur="500" fill="hold"/>
                                        <p:tgtEl>
                                          <p:spTgt spid="3"/>
                                        </p:tgtEl>
                                        <p:attrNameLst>
                                          <p:attrName>ppt_x</p:attrName>
                                        </p:attrNameLst>
                                      </p:cBhvr>
                                      <p:tavLst>
                                        <p:tav tm="0">
                                          <p:val>
                                            <p:strVal val="0-#ppt_w/2"/>
                                          </p:val>
                                        </p:tav>
                                        <p:tav tm="100000">
                                          <p:val>
                                            <p:strVal val="#ppt_x"/>
                                          </p:val>
                                        </p:tav>
                                      </p:tavLst>
                                    </p:anim>
                                    <p:anim calcmode="lin" valueType="num">
                                      <p:cBhvr additive="base">
                                        <p:cTn id="32" dur="500" fill="hold"/>
                                        <p:tgtEl>
                                          <p:spTgt spid="3"/>
                                        </p:tgtEl>
                                        <p:attrNameLst>
                                          <p:attrName>ppt_y</p:attrName>
                                        </p:attrNameLst>
                                      </p:cBhvr>
                                      <p:tavLst>
                                        <p:tav tm="0">
                                          <p:val>
                                            <p:strVal val="1+#ppt_h/2"/>
                                          </p:val>
                                        </p:tav>
                                        <p:tav tm="100000">
                                          <p:val>
                                            <p:strVal val="#ppt_y"/>
                                          </p:val>
                                        </p:tav>
                                      </p:tavLst>
                                    </p:anim>
                                  </p:childTnLst>
                                </p:cTn>
                              </p:par>
                              <p:par>
                                <p:cTn id="33" presetID="2" presetClass="entr" presetSubtype="12" fill="hold" grpId="0" nodeType="withEffect">
                                  <p:stCondLst>
                                    <p:cond delay="0"/>
                                  </p:stCondLst>
                                  <p:childTnLst>
                                    <p:set>
                                      <p:cBhvr>
                                        <p:cTn id="34" dur="1" fill="hold">
                                          <p:stCondLst>
                                            <p:cond delay="0"/>
                                          </p:stCondLst>
                                        </p:cTn>
                                        <p:tgtEl>
                                          <p:spTgt spid="12"/>
                                        </p:tgtEl>
                                        <p:attrNameLst>
                                          <p:attrName>style.visibility</p:attrName>
                                        </p:attrNameLst>
                                      </p:cBhvr>
                                      <p:to>
                                        <p:strVal val="visible"/>
                                      </p:to>
                                    </p:set>
                                    <p:anim calcmode="lin" valueType="num">
                                      <p:cBhvr additive="base">
                                        <p:cTn id="35" dur="500" fill="hold"/>
                                        <p:tgtEl>
                                          <p:spTgt spid="12"/>
                                        </p:tgtEl>
                                        <p:attrNameLst>
                                          <p:attrName>ppt_x</p:attrName>
                                        </p:attrNameLst>
                                      </p:cBhvr>
                                      <p:tavLst>
                                        <p:tav tm="0">
                                          <p:val>
                                            <p:strVal val="0-#ppt_w/2"/>
                                          </p:val>
                                        </p:tav>
                                        <p:tav tm="100000">
                                          <p:val>
                                            <p:strVal val="#ppt_x"/>
                                          </p:val>
                                        </p:tav>
                                      </p:tavLst>
                                    </p:anim>
                                    <p:anim calcmode="lin" valueType="num">
                                      <p:cBhvr additive="base">
                                        <p:cTn id="3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0" nodeType="click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7"/>
                                        </p:tgtEl>
                                        <p:attrNameLst>
                                          <p:attrName>style.visibility</p:attrName>
                                        </p:attrNameLst>
                                      </p:cBhvr>
                                      <p:to>
                                        <p:strVal val="visible"/>
                                      </p:to>
                                    </p:set>
                                    <p:anim calcmode="lin" valueType="num">
                                      <p:cBhvr additive="base">
                                        <p:cTn id="45" dur="500" fill="hold"/>
                                        <p:tgtEl>
                                          <p:spTgt spid="7"/>
                                        </p:tgtEl>
                                        <p:attrNameLst>
                                          <p:attrName>ppt_x</p:attrName>
                                        </p:attrNameLst>
                                      </p:cBhvr>
                                      <p:tavLst>
                                        <p:tav tm="0">
                                          <p:val>
                                            <p:strVal val="#ppt_x"/>
                                          </p:val>
                                        </p:tav>
                                        <p:tav tm="100000">
                                          <p:val>
                                            <p:strVal val="#ppt_x"/>
                                          </p:val>
                                        </p:tav>
                                      </p:tavLst>
                                    </p:anim>
                                    <p:anim calcmode="lin" valueType="num">
                                      <p:cBhvr additive="base">
                                        <p:cTn id="46" dur="500" fill="hold"/>
                                        <p:tgtEl>
                                          <p:spTgt spid="7"/>
                                        </p:tgtEl>
                                        <p:attrNameLst>
                                          <p:attrName>ppt_y</p:attrName>
                                        </p:attrNameLst>
                                      </p:cBhvr>
                                      <p:tavLst>
                                        <p:tav tm="0">
                                          <p:val>
                                            <p:strVal val="1+#ppt_h/2"/>
                                          </p:val>
                                        </p:tav>
                                        <p:tav tm="100000">
                                          <p:val>
                                            <p:strVal val="#ppt_y"/>
                                          </p:val>
                                        </p:tav>
                                      </p:tavLst>
                                    </p:anim>
                                  </p:childTnLst>
                                </p:cTn>
                              </p:par>
                              <p:par>
                                <p:cTn id="47" presetID="2" presetClass="entr" presetSubtype="4" fill="hold" grpId="0" nodeType="with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additive="base">
                                        <p:cTn id="49" dur="500" fill="hold"/>
                                        <p:tgtEl>
                                          <p:spTgt spid="14"/>
                                        </p:tgtEl>
                                        <p:attrNameLst>
                                          <p:attrName>ppt_x</p:attrName>
                                        </p:attrNameLst>
                                      </p:cBhvr>
                                      <p:tavLst>
                                        <p:tav tm="0">
                                          <p:val>
                                            <p:strVal val="#ppt_x"/>
                                          </p:val>
                                        </p:tav>
                                        <p:tav tm="100000">
                                          <p:val>
                                            <p:strVal val="#ppt_x"/>
                                          </p:val>
                                        </p:tav>
                                      </p:tavLst>
                                    </p:anim>
                                    <p:anim calcmode="lin" valueType="num">
                                      <p:cBhvr additive="base">
                                        <p:cTn id="50"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5" grpId="0" animBg="1"/>
      <p:bldP spid="6" grpId="0" animBg="1"/>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The actions: </a:t>
            </a:r>
            <a:r>
              <a:rPr lang="fr-BE" b="1" err="1">
                <a:solidFill>
                  <a:srgbClr val="C00000"/>
                </a:solidFill>
              </a:rPr>
              <a:t>Sub-grants</a:t>
            </a:r>
            <a:r>
              <a:rPr lang="fr-BE" b="1">
                <a:solidFill>
                  <a:srgbClr val="C00000"/>
                </a:solidFill>
              </a:rPr>
              <a:t> to </a:t>
            </a:r>
            <a:r>
              <a:rPr lang="fr-BE" b="1" err="1">
                <a:solidFill>
                  <a:srgbClr val="C00000"/>
                </a:solidFill>
              </a:rPr>
              <a:t>sub-beneficiaries</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lnSpcReduction="10000"/>
          </a:bodyPr>
          <a:lstStyle/>
          <a:p>
            <a:pPr marL="0" indent="0">
              <a:buNone/>
            </a:pPr>
            <a:endParaRPr lang="en-US" b="1">
              <a:solidFill>
                <a:srgbClr val="C00000"/>
              </a:solidFill>
            </a:endParaRPr>
          </a:p>
          <a:p>
            <a:pPr marL="0" indent="0">
              <a:buNone/>
            </a:pPr>
            <a:r>
              <a:rPr lang="en-US" sz="4900" b="1">
                <a:solidFill>
                  <a:srgbClr val="C00000"/>
                </a:solidFill>
              </a:rPr>
              <a:t>II. Sub-grants to processors/off-takers</a:t>
            </a:r>
            <a:r>
              <a:rPr lang="en-US" sz="4900"/>
              <a:t>– Why </a:t>
            </a:r>
            <a:r>
              <a:rPr lang="en-US" sz="4900" err="1"/>
              <a:t>subgranting</a:t>
            </a:r>
            <a:r>
              <a:rPr lang="en-US" sz="4900"/>
              <a:t>?</a:t>
            </a:r>
          </a:p>
          <a:p>
            <a:r>
              <a:rPr lang="en-US" sz="3600">
                <a:solidFill>
                  <a:schemeClr val="tx1">
                    <a:lumMod val="75000"/>
                    <a:lumOff val="25000"/>
                  </a:schemeClr>
                </a:solidFill>
              </a:rPr>
              <a:t>Does not fall under criteria for co-applicants </a:t>
            </a:r>
            <a:r>
              <a:rPr lang="en-US" sz="3600">
                <a:solidFill>
                  <a:schemeClr val="tx1">
                    <a:lumMod val="75000"/>
                    <a:lumOff val="25000"/>
                  </a:schemeClr>
                </a:solidFill>
                <a:sym typeface="Wingdings" panose="05000000000000000000" pitchFamily="2" charset="2"/>
              </a:rPr>
              <a:t> not admissible for grants</a:t>
            </a:r>
          </a:p>
          <a:p>
            <a:r>
              <a:rPr lang="en-US" sz="3600">
                <a:solidFill>
                  <a:schemeClr val="tx1">
                    <a:lumMod val="75000"/>
                    <a:lumOff val="25000"/>
                  </a:schemeClr>
                </a:solidFill>
                <a:sym typeface="Wingdings" panose="05000000000000000000" pitchFamily="2" charset="2"/>
              </a:rPr>
              <a:t>Cannot be involved as ‘associates’ as costs for activities go beyond per diem &amp; travel expenses</a:t>
            </a:r>
          </a:p>
          <a:p>
            <a:r>
              <a:rPr lang="en-US" sz="3600">
                <a:solidFill>
                  <a:schemeClr val="tx1">
                    <a:lumMod val="75000"/>
                    <a:lumOff val="25000"/>
                  </a:schemeClr>
                </a:solidFill>
                <a:sym typeface="Wingdings" panose="05000000000000000000" pitchFamily="2" charset="2"/>
              </a:rPr>
              <a:t>Cannot be involved as ‘contractors’ as it constitutes a partnership with common objectives, not a service</a:t>
            </a:r>
          </a:p>
          <a:p>
            <a:endParaRPr lang="en-GB" sz="1100" b="0" i="0" u="none" strike="noStrike" baseline="0">
              <a:solidFill>
                <a:schemeClr val="tx1">
                  <a:lumMod val="75000"/>
                  <a:lumOff val="25000"/>
                </a:schemeClr>
              </a:solidFill>
            </a:endParaRP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spTree>
    <p:extLst>
      <p:ext uri="{BB962C8B-B14F-4D97-AF65-F5344CB8AC3E}">
        <p14:creationId xmlns:p14="http://schemas.microsoft.com/office/powerpoint/2010/main" val="264383585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a:t>
            </a:r>
            <a:r>
              <a:rPr lang="fr-BE" b="1" err="1">
                <a:solidFill>
                  <a:srgbClr val="C00000"/>
                </a:solidFill>
              </a:rPr>
              <a:t>Summary</a:t>
            </a:r>
            <a:r>
              <a:rPr lang="fr-BE" b="1">
                <a:solidFill>
                  <a:srgbClr val="C00000"/>
                </a:solidFill>
              </a:rPr>
              <a:t> all type of </a:t>
            </a:r>
            <a:r>
              <a:rPr lang="fr-BE" b="1" err="1">
                <a:solidFill>
                  <a:srgbClr val="C00000"/>
                </a:solidFill>
              </a:rPr>
              <a:t>actors</a:t>
            </a:r>
            <a:r>
              <a:rPr lang="fr-BE" b="1">
                <a:solidFill>
                  <a:srgbClr val="C00000"/>
                </a:solidFill>
              </a:rPr>
              <a:t> </a:t>
            </a:r>
            <a:r>
              <a:rPr lang="fr-BE" b="1" err="1">
                <a:solidFill>
                  <a:srgbClr val="C00000"/>
                </a:solidFill>
              </a:rPr>
              <a:t>that</a:t>
            </a:r>
            <a:r>
              <a:rPr lang="fr-BE" b="1">
                <a:solidFill>
                  <a:srgbClr val="C00000"/>
                </a:solidFill>
              </a:rPr>
              <a:t> can </a:t>
            </a:r>
            <a:r>
              <a:rPr lang="fr-BE" b="1" err="1">
                <a:solidFill>
                  <a:srgbClr val="C00000"/>
                </a:solidFill>
              </a:rPr>
              <a:t>be</a:t>
            </a:r>
            <a:r>
              <a:rPr lang="fr-BE" b="1">
                <a:solidFill>
                  <a:srgbClr val="C00000"/>
                </a:solidFill>
              </a:rPr>
              <a:t> </a:t>
            </a:r>
            <a:r>
              <a:rPr lang="fr-BE" b="1" err="1">
                <a:solidFill>
                  <a:srgbClr val="C00000"/>
                </a:solidFill>
              </a:rPr>
              <a:t>involved</a:t>
            </a:r>
            <a:r>
              <a:rPr lang="fr-BE" b="1">
                <a:solidFill>
                  <a:srgbClr val="C00000"/>
                </a:solidFill>
              </a:rPr>
              <a:t> in </a:t>
            </a:r>
            <a:r>
              <a:rPr lang="fr-BE" b="1" err="1">
                <a:solidFill>
                  <a:srgbClr val="C00000"/>
                </a:solidFill>
              </a:rPr>
              <a:t>implementation</a:t>
            </a:r>
            <a:r>
              <a:rPr lang="fr-BE" b="1">
                <a:solidFill>
                  <a:srgbClr val="C00000"/>
                </a:solidFill>
              </a:rPr>
              <a:t> </a:t>
            </a:r>
            <a:endParaRPr lang="en-US" b="1">
              <a:solidFill>
                <a:srgbClr val="C00000"/>
              </a:solidFill>
            </a:endParaRPr>
          </a:p>
        </p:txBody>
      </p:sp>
      <p:sp>
        <p:nvSpPr>
          <p:cNvPr id="7" name="Content Placeholder 6"/>
          <p:cNvSpPr>
            <a:spLocks noGrp="1"/>
          </p:cNvSpPr>
          <p:nvPr>
            <p:ph idx="1"/>
          </p:nvPr>
        </p:nvSpPr>
        <p:spPr>
          <a:xfrm>
            <a:off x="1860358" y="1465937"/>
            <a:ext cx="9397577" cy="5257800"/>
          </a:xfrm>
        </p:spPr>
        <p:txBody>
          <a:bodyPr>
            <a:normAutofit/>
          </a:bodyPr>
          <a:lstStyle/>
          <a:p>
            <a:pPr marL="0" indent="0">
              <a:buNone/>
            </a:pPr>
            <a:endParaRPr lang="en-US" b="1">
              <a:solidFill>
                <a:srgbClr val="C00000"/>
              </a:solidFill>
            </a:endParaRPr>
          </a:p>
          <a:p>
            <a:pPr marL="0" indent="0">
              <a:buNone/>
            </a:pPr>
            <a:endParaRPr lang="en-GB" sz="2400" b="0" i="0" u="none" strike="noStrike" baseline="0">
              <a:solidFill>
                <a:srgbClr val="000000"/>
              </a:solidFill>
              <a:highlight>
                <a:srgbClr val="FFFF00"/>
              </a:highlight>
              <a:latin typeface="Calibri" panose="020F0502020204030204" pitchFamily="34" charset="0"/>
              <a:ea typeface="Calibri" panose="020F0502020204030204" pitchFamily="34" charset="0"/>
              <a:cs typeface="Calibri" panose="020F0502020204030204" pitchFamily="34" charset="0"/>
            </a:endParaRPr>
          </a:p>
          <a:p>
            <a:endParaRPr lang="en-GB" sz="1800" b="0" i="0" u="none" strike="noStrike" baseline="0">
              <a:solidFill>
                <a:srgbClr val="000000"/>
              </a:solidFill>
              <a:latin typeface="Georgia" panose="02040502050405020303" pitchFamily="18" charset="0"/>
            </a:endParaRPr>
          </a:p>
          <a:p>
            <a:endParaRPr lang="en-GB" sz="1800" b="0" i="0" u="none" strike="noStrike" baseline="0">
              <a:solidFill>
                <a:srgbClr val="000000"/>
              </a:solidFill>
              <a:latin typeface="Georgia" panose="02040502050405020303" pitchFamily="18" charset="0"/>
            </a:endParaRPr>
          </a:p>
          <a:p>
            <a:pPr marL="0" indent="0">
              <a:buNone/>
            </a:pPr>
            <a:endParaRPr lang="en-US"/>
          </a:p>
          <a:p>
            <a:pPr lvl="1"/>
            <a:endParaRPr lang="en-US"/>
          </a:p>
          <a:p>
            <a:pPr marL="0" indent="0">
              <a:buNone/>
            </a:pPr>
            <a:endParaRPr lang="en-US" i="1"/>
          </a:p>
          <a:p>
            <a:pPr marL="0" indent="0">
              <a:buNone/>
            </a:pPr>
            <a:endParaRPr lang="en-US"/>
          </a:p>
        </p:txBody>
      </p:sp>
      <p:graphicFrame>
        <p:nvGraphicFramePr>
          <p:cNvPr id="3" name="Table 2">
            <a:extLst>
              <a:ext uri="{FF2B5EF4-FFF2-40B4-BE49-F238E27FC236}">
                <a16:creationId xmlns:a16="http://schemas.microsoft.com/office/drawing/2014/main" id="{010C790F-C06E-986E-61D4-3EAE5C0EFE32}"/>
              </a:ext>
            </a:extLst>
          </p:cNvPr>
          <p:cNvGraphicFramePr>
            <a:graphicFrameLocks noGrp="1"/>
          </p:cNvGraphicFramePr>
          <p:nvPr>
            <p:extLst>
              <p:ext uri="{D42A27DB-BD31-4B8C-83A1-F6EECF244321}">
                <p14:modId xmlns:p14="http://schemas.microsoft.com/office/powerpoint/2010/main" val="2391744319"/>
              </p:ext>
            </p:extLst>
          </p:nvPr>
        </p:nvGraphicFramePr>
        <p:xfrm>
          <a:off x="1624307" y="1671024"/>
          <a:ext cx="8812784" cy="4952858"/>
        </p:xfrm>
        <a:graphic>
          <a:graphicData uri="http://schemas.openxmlformats.org/drawingml/2006/table">
            <a:tbl>
              <a:tblPr firstRow="1" bandRow="1">
                <a:tableStyleId>{69CF1AB2-1976-4502-BF36-3FF5EA218861}</a:tableStyleId>
              </a:tblPr>
              <a:tblGrid>
                <a:gridCol w="2137664">
                  <a:extLst>
                    <a:ext uri="{9D8B030D-6E8A-4147-A177-3AD203B41FA5}">
                      <a16:colId xmlns:a16="http://schemas.microsoft.com/office/drawing/2014/main" val="4045102963"/>
                    </a:ext>
                  </a:extLst>
                </a:gridCol>
                <a:gridCol w="6675120">
                  <a:extLst>
                    <a:ext uri="{9D8B030D-6E8A-4147-A177-3AD203B41FA5}">
                      <a16:colId xmlns:a16="http://schemas.microsoft.com/office/drawing/2014/main" val="247056904"/>
                    </a:ext>
                  </a:extLst>
                </a:gridCol>
              </a:tblGrid>
              <a:tr h="1013389">
                <a:tc>
                  <a:txBody>
                    <a:bodyPr/>
                    <a:lstStyle/>
                    <a:p>
                      <a:r>
                        <a:rPr lang="nl-BE" b="1"/>
                        <a:t>Co-applicants</a:t>
                      </a:r>
                      <a:endParaRPr lang="en-GB" b="1"/>
                    </a:p>
                  </a:txBody>
                  <a:tcPr/>
                </a:tc>
                <a:tc>
                  <a:txBody>
                    <a:bodyPr/>
                    <a:lstStyle/>
                    <a:p>
                      <a:r>
                        <a:rPr lang="nl-BE" b="0"/>
                        <a:t>Entities meeting criteria for co-applicants</a:t>
                      </a:r>
                    </a:p>
                    <a:p>
                      <a:r>
                        <a:rPr lang="nl-BE" b="0"/>
                        <a:t>Admissible for grants</a:t>
                      </a:r>
                      <a:endParaRPr lang="en-GB" b="0"/>
                    </a:p>
                  </a:txBody>
                  <a:tcPr/>
                </a:tc>
                <a:extLst>
                  <a:ext uri="{0D108BD9-81ED-4DB2-BD59-A6C34878D82A}">
                    <a16:rowId xmlns:a16="http://schemas.microsoft.com/office/drawing/2014/main" val="836481868"/>
                  </a:ext>
                </a:extLst>
              </a:tr>
              <a:tr h="1013389">
                <a:tc>
                  <a:txBody>
                    <a:bodyPr/>
                    <a:lstStyle/>
                    <a:p>
                      <a:r>
                        <a:rPr lang="nl-BE" b="1"/>
                        <a:t>Associates</a:t>
                      </a:r>
                      <a:endParaRPr lang="en-GB" b="1"/>
                    </a:p>
                  </a:txBody>
                  <a:tcPr/>
                </a:tc>
                <a:tc>
                  <a:txBody>
                    <a:bodyPr/>
                    <a:lstStyle/>
                    <a:p>
                      <a:r>
                        <a:rPr lang="nl-BE"/>
                        <a:t>Entities not meeting criteria for co-applicants and hence not admissible for grants</a:t>
                      </a:r>
                    </a:p>
                    <a:p>
                      <a:r>
                        <a:rPr lang="nl-BE"/>
                        <a:t>Per diem and travel expenses only</a:t>
                      </a:r>
                      <a:endParaRPr lang="en-GB"/>
                    </a:p>
                  </a:txBody>
                  <a:tcPr/>
                </a:tc>
                <a:extLst>
                  <a:ext uri="{0D108BD9-81ED-4DB2-BD59-A6C34878D82A}">
                    <a16:rowId xmlns:a16="http://schemas.microsoft.com/office/drawing/2014/main" val="1932415234"/>
                  </a:ext>
                </a:extLst>
              </a:tr>
              <a:tr h="1013389">
                <a:tc>
                  <a:txBody>
                    <a:bodyPr/>
                    <a:lstStyle/>
                    <a:p>
                      <a:r>
                        <a:rPr lang="nl-BE" b="1"/>
                        <a:t>Contractors</a:t>
                      </a:r>
                      <a:endParaRPr lang="en-GB"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Entities not meeting criteria for co-applicants and hence not admissible for grants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Services/works/supplies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Applying procurement principles </a:t>
                      </a:r>
                    </a:p>
                    <a:p>
                      <a:endParaRPr lang="en-GB"/>
                    </a:p>
                  </a:txBody>
                  <a:tcPr/>
                </a:tc>
                <a:extLst>
                  <a:ext uri="{0D108BD9-81ED-4DB2-BD59-A6C34878D82A}">
                    <a16:rowId xmlns:a16="http://schemas.microsoft.com/office/drawing/2014/main" val="111974045"/>
                  </a:ext>
                </a:extLst>
              </a:tr>
              <a:tr h="1013389">
                <a:tc>
                  <a:txBody>
                    <a:bodyPr/>
                    <a:lstStyle/>
                    <a:p>
                      <a:r>
                        <a:rPr lang="nl-BE" b="1"/>
                        <a:t>Processors/off-takers as sub-grantees</a:t>
                      </a:r>
                      <a:endParaRPr lang="en-GB" b="1"/>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BE"/>
                        <a:t>Entities not meeting criteria for co-applicants and hence not admissible for grants</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Max 40,000 EUR per entity</a:t>
                      </a:r>
                    </a:p>
                    <a:p>
                      <a:pPr marL="0" marR="0" lvl="0" indent="0" algn="l" defTabSz="914400" rtl="0" eaLnBrk="1" fontAlgn="auto" latinLnBrk="0" hangingPunct="1">
                        <a:lnSpc>
                          <a:spcPct val="100000"/>
                        </a:lnSpc>
                        <a:spcBef>
                          <a:spcPts val="0"/>
                        </a:spcBef>
                        <a:spcAft>
                          <a:spcPts val="0"/>
                        </a:spcAft>
                        <a:buClrTx/>
                        <a:buSzTx/>
                        <a:buFontTx/>
                        <a:buNone/>
                        <a:tabLst/>
                        <a:defRPr/>
                      </a:pPr>
                      <a:r>
                        <a:rPr lang="nl-BE"/>
                        <a:t>Total subgranting to such entities = max 15% of the total budget</a:t>
                      </a:r>
                    </a:p>
                    <a:p>
                      <a:endParaRPr lang="en-GB"/>
                    </a:p>
                  </a:txBody>
                  <a:tcPr/>
                </a:tc>
                <a:extLst>
                  <a:ext uri="{0D108BD9-81ED-4DB2-BD59-A6C34878D82A}">
                    <a16:rowId xmlns:a16="http://schemas.microsoft.com/office/drawing/2014/main" val="404980522"/>
                  </a:ext>
                </a:extLst>
              </a:tr>
            </a:tbl>
          </a:graphicData>
        </a:graphic>
      </p:graphicFrame>
    </p:spTree>
    <p:extLst>
      <p:ext uri="{BB962C8B-B14F-4D97-AF65-F5344CB8AC3E}">
        <p14:creationId xmlns:p14="http://schemas.microsoft.com/office/powerpoint/2010/main" val="216109356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a:solidFill>
                  <a:srgbClr val="C00000"/>
                </a:solidFill>
                <a:cs typeface="Calibri"/>
              </a:rPr>
              <a:t>Questions?</a:t>
            </a:r>
            <a:endParaRPr lang="fr-BE" b="1">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a:p>
          <a:p>
            <a:pPr marL="0" indent="0">
              <a:buNone/>
            </a:pPr>
            <a:endParaRPr lang="en-US">
              <a:cs typeface="Calibri"/>
            </a:endParaRPr>
          </a:p>
          <a:p>
            <a:endParaRPr lang="en-US"/>
          </a:p>
          <a:p>
            <a:pPr marL="0" indent="0">
              <a:buNone/>
            </a:pPr>
            <a:endParaRPr lang="en-US"/>
          </a:p>
        </p:txBody>
      </p:sp>
    </p:spTree>
    <p:extLst>
      <p:ext uri="{BB962C8B-B14F-4D97-AF65-F5344CB8AC3E}">
        <p14:creationId xmlns:p14="http://schemas.microsoft.com/office/powerpoint/2010/main" val="33100496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3b. </a:t>
            </a:r>
            <a:r>
              <a:rPr lang="fr-BE" b="1" err="1">
                <a:solidFill>
                  <a:srgbClr val="C00000"/>
                </a:solidFill>
              </a:rPr>
              <a:t>Number</a:t>
            </a:r>
            <a:r>
              <a:rPr lang="fr-BE" b="1">
                <a:solidFill>
                  <a:srgbClr val="C00000"/>
                </a:solidFill>
              </a:rPr>
              <a:t> of applications</a:t>
            </a:r>
            <a:endParaRPr lang="en-US" b="1">
              <a:solidFill>
                <a:srgbClr val="C00000"/>
              </a:solidFill>
            </a:endParaRPr>
          </a:p>
        </p:txBody>
      </p:sp>
      <p:sp>
        <p:nvSpPr>
          <p:cNvPr id="7" name="Content Placeholder 6"/>
          <p:cNvSpPr>
            <a:spLocks noGrp="1"/>
          </p:cNvSpPr>
          <p:nvPr>
            <p:ph idx="1"/>
          </p:nvPr>
        </p:nvSpPr>
        <p:spPr>
          <a:xfrm>
            <a:off x="1432915" y="1456104"/>
            <a:ext cx="9326170" cy="5257800"/>
          </a:xfrm>
        </p:spPr>
        <p:txBody>
          <a:bodyPr>
            <a:normAutofit/>
          </a:bodyPr>
          <a:lstStyle/>
          <a:p>
            <a:pPr marL="0" indent="0">
              <a:buNone/>
            </a:pPr>
            <a:endParaRPr lang="en-US" i="1"/>
          </a:p>
          <a:p>
            <a:r>
              <a:rPr lang="en-US"/>
              <a:t>The </a:t>
            </a:r>
            <a:r>
              <a:rPr lang="en-US" b="1"/>
              <a:t>applicant</a:t>
            </a:r>
            <a:r>
              <a:rPr lang="en-US"/>
              <a:t> cannot submit more than one (1) application under this Call for Proposals.</a:t>
            </a:r>
          </a:p>
          <a:p>
            <a:r>
              <a:rPr lang="en-US"/>
              <a:t>The </a:t>
            </a:r>
            <a:r>
              <a:rPr lang="en-US" b="1"/>
              <a:t>applicant</a:t>
            </a:r>
            <a:r>
              <a:rPr lang="en-US"/>
              <a:t> cannot be awarded more than one (1) Grant Agreement under this Call for Proposals.</a:t>
            </a:r>
          </a:p>
          <a:p>
            <a:r>
              <a:rPr lang="en-US"/>
              <a:t>The </a:t>
            </a:r>
            <a:r>
              <a:rPr lang="en-US" b="1"/>
              <a:t>applicant</a:t>
            </a:r>
            <a:r>
              <a:rPr lang="en-US"/>
              <a:t> cannot be at the same time a co-applicant in another application</a:t>
            </a:r>
          </a:p>
          <a:p>
            <a:r>
              <a:rPr lang="en-US"/>
              <a:t>A </a:t>
            </a:r>
            <a:r>
              <a:rPr lang="en-US" b="1"/>
              <a:t>co-applicant</a:t>
            </a:r>
            <a:r>
              <a:rPr lang="en-US"/>
              <a:t> cannot be awarded more than one (1) Grant Agreement under this Call for Proposals</a:t>
            </a:r>
          </a:p>
          <a:p>
            <a:endParaRPr lang="en-US"/>
          </a:p>
          <a:p>
            <a:pPr marL="0" indent="0">
              <a:buNone/>
            </a:pPr>
            <a:endParaRPr lang="en-US"/>
          </a:p>
        </p:txBody>
      </p:sp>
    </p:spTree>
    <p:extLst>
      <p:ext uri="{BB962C8B-B14F-4D97-AF65-F5344CB8AC3E}">
        <p14:creationId xmlns:p14="http://schemas.microsoft.com/office/powerpoint/2010/main" val="261552194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a:solidFill>
                  <a:srgbClr val="C00000"/>
                </a:solidFill>
                <a:cs typeface="Calibri"/>
              </a:rPr>
              <a:t>Questions?</a:t>
            </a:r>
            <a:endParaRPr lang="fr-BE" b="1">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a:p>
          <a:p>
            <a:pPr marL="0" indent="0">
              <a:buNone/>
            </a:pPr>
            <a:endParaRPr lang="en-US">
              <a:cs typeface="Calibri"/>
            </a:endParaRPr>
          </a:p>
          <a:p>
            <a:endParaRPr lang="en-US"/>
          </a:p>
          <a:p>
            <a:pPr marL="0" indent="0">
              <a:buNone/>
            </a:pPr>
            <a:endParaRPr lang="en-US"/>
          </a:p>
        </p:txBody>
      </p:sp>
    </p:spTree>
    <p:extLst>
      <p:ext uri="{BB962C8B-B14F-4D97-AF65-F5344CB8AC3E}">
        <p14:creationId xmlns:p14="http://schemas.microsoft.com/office/powerpoint/2010/main" val="273477717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C5DD43-A93C-A1C4-31B8-AFB571BB5A72}"/>
              </a:ext>
            </a:extLst>
          </p:cNvPr>
          <p:cNvSpPr>
            <a:spLocks noGrp="1"/>
          </p:cNvSpPr>
          <p:nvPr>
            <p:ph type="title"/>
          </p:nvPr>
        </p:nvSpPr>
        <p:spPr>
          <a:xfrm>
            <a:off x="1777105" y="70158"/>
            <a:ext cx="8637789" cy="1325563"/>
          </a:xfrm>
        </p:spPr>
        <p:txBody>
          <a:bodyPr>
            <a:normAutofit/>
          </a:bodyPr>
          <a:lstStyle/>
          <a:p>
            <a:r>
              <a:rPr lang="en-US">
                <a:solidFill>
                  <a:srgbClr val="C00000"/>
                </a:solidFill>
              </a:rPr>
              <a:t>3c. Admissible costs</a:t>
            </a:r>
            <a:endParaRPr lang="en-UG">
              <a:solidFill>
                <a:srgbClr val="C00000"/>
              </a:solidFill>
            </a:endParaRPr>
          </a:p>
        </p:txBody>
      </p:sp>
      <p:sp>
        <p:nvSpPr>
          <p:cNvPr id="3" name="Content Placeholder 2">
            <a:extLst>
              <a:ext uri="{FF2B5EF4-FFF2-40B4-BE49-F238E27FC236}">
                <a16:creationId xmlns:a16="http://schemas.microsoft.com/office/drawing/2014/main" id="{520A3252-34E1-C71E-CF91-D93F87C51D63}"/>
              </a:ext>
            </a:extLst>
          </p:cNvPr>
          <p:cNvSpPr>
            <a:spLocks noGrp="1"/>
          </p:cNvSpPr>
          <p:nvPr>
            <p:ph idx="1"/>
          </p:nvPr>
        </p:nvSpPr>
        <p:spPr>
          <a:xfrm>
            <a:off x="1258527" y="1199076"/>
            <a:ext cx="9231193" cy="5186976"/>
          </a:xfrm>
        </p:spPr>
        <p:txBody>
          <a:bodyPr>
            <a:noAutofit/>
          </a:bodyPr>
          <a:lstStyle/>
          <a:p>
            <a:pPr marL="0" indent="0">
              <a:buNone/>
            </a:pPr>
            <a:r>
              <a:rPr lang="en-US" sz="2400" b="1" u="sng"/>
              <a:t>Direct costs</a:t>
            </a:r>
          </a:p>
          <a:p>
            <a:pPr marL="0" indent="0">
              <a:buNone/>
            </a:pPr>
            <a:r>
              <a:rPr lang="en-US" sz="2400" b="1" err="1"/>
              <a:t>i</a:t>
            </a:r>
            <a:r>
              <a:rPr lang="en-US" sz="2400" b="1"/>
              <a:t>) Operational Costs</a:t>
            </a:r>
            <a:endParaRPr lang="en-US" sz="2400"/>
          </a:p>
          <a:p>
            <a:pPr marL="0" indent="0">
              <a:buNone/>
            </a:pPr>
            <a:r>
              <a:rPr lang="en-US" sz="2400"/>
              <a:t>Activity costs necessary for achieving the results of the action.</a:t>
            </a:r>
            <a:br>
              <a:rPr lang="en-US" sz="2400"/>
            </a:br>
            <a:r>
              <a:rPr lang="en-US" sz="2400"/>
              <a:t>This comprises the costs of the core activities to be implemented.</a:t>
            </a:r>
          </a:p>
          <a:p>
            <a:pPr marL="0" indent="0">
              <a:buFont typeface="Arial" panose="020B0604020202020204" pitchFamily="34" charset="0"/>
              <a:buNone/>
            </a:pPr>
            <a:r>
              <a:rPr lang="fr-FR" sz="2400" b="1">
                <a:sym typeface="Arial"/>
              </a:rPr>
              <a:t>ii) </a:t>
            </a:r>
            <a:r>
              <a:rPr lang="en-GB" sz="2400" b="1">
                <a:sym typeface="Arial"/>
              </a:rPr>
              <a:t>Management Costs:</a:t>
            </a:r>
            <a:endParaRPr lang="en-GB" sz="2400">
              <a:sym typeface="Arial"/>
            </a:endParaRPr>
          </a:p>
          <a:p>
            <a:pPr marL="0" indent="0">
              <a:lnSpc>
                <a:spcPct val="120000"/>
              </a:lnSpc>
              <a:buSzPct val="101818"/>
              <a:buFont typeface="Arial" panose="020B0604020202020204" pitchFamily="34" charset="0"/>
              <a:buNone/>
            </a:pPr>
            <a:r>
              <a:rPr lang="en-GB" sz="2400">
                <a:sym typeface="Arial"/>
              </a:rPr>
              <a:t>Administration costs directly attributed to the implementation of the actions. This comprise the costs of management, monitoring, equipment, facilities and other costs directly  related to the core activity.</a:t>
            </a:r>
          </a:p>
          <a:p>
            <a:pPr marL="0" indent="0">
              <a:buNone/>
            </a:pPr>
            <a:br>
              <a:rPr lang="en-US" sz="2400"/>
            </a:br>
            <a:endParaRPr lang="en-US" sz="2400"/>
          </a:p>
          <a:p>
            <a:pPr marL="0" indent="0">
              <a:buNone/>
            </a:pPr>
            <a:br>
              <a:rPr lang="en-US" sz="2400"/>
            </a:br>
            <a:endParaRPr lang="en-UG" sz="2400"/>
          </a:p>
        </p:txBody>
      </p:sp>
    </p:spTree>
    <p:extLst>
      <p:ext uri="{BB962C8B-B14F-4D97-AF65-F5344CB8AC3E}">
        <p14:creationId xmlns:p14="http://schemas.microsoft.com/office/powerpoint/2010/main" val="40687829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99A30-8FDF-830E-4CD4-E5CD7293BC91}"/>
              </a:ext>
            </a:extLst>
          </p:cNvPr>
          <p:cNvSpPr>
            <a:spLocks noGrp="1"/>
          </p:cNvSpPr>
          <p:nvPr>
            <p:ph type="title"/>
          </p:nvPr>
        </p:nvSpPr>
        <p:spPr/>
        <p:txBody>
          <a:bodyPr/>
          <a:lstStyle/>
          <a:p>
            <a:r>
              <a:rPr lang="en-US">
                <a:solidFill>
                  <a:srgbClr val="C00000"/>
                </a:solidFill>
              </a:rPr>
              <a:t>3c. Admissible costs</a:t>
            </a:r>
            <a:endParaRPr lang="en-UG">
              <a:cs typeface="Calibri" panose="020F0502020204030204"/>
            </a:endParaRPr>
          </a:p>
        </p:txBody>
      </p:sp>
      <p:sp>
        <p:nvSpPr>
          <p:cNvPr id="5" name="Content Placeholder 3">
            <a:extLst>
              <a:ext uri="{FF2B5EF4-FFF2-40B4-BE49-F238E27FC236}">
                <a16:creationId xmlns:a16="http://schemas.microsoft.com/office/drawing/2014/main" id="{89F4A1E8-0986-B1C9-6F69-E7E004FF234E}"/>
              </a:ext>
            </a:extLst>
          </p:cNvPr>
          <p:cNvSpPr txBox="1">
            <a:spLocks/>
          </p:cNvSpPr>
          <p:nvPr/>
        </p:nvSpPr>
        <p:spPr>
          <a:xfrm>
            <a:off x="1438789" y="1531375"/>
            <a:ext cx="7892024" cy="5105399"/>
          </a:xfrm>
          <a:prstGeom prst="rect">
            <a:avLst/>
          </a:prstGeom>
        </p:spPr>
        <p:txBody>
          <a:bodyPr>
            <a:normAutofit fontScale="47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5100" b="1" u="sng">
                <a:sym typeface="Arial"/>
              </a:rPr>
              <a:t>Indirect Costs:</a:t>
            </a:r>
          </a:p>
          <a:p>
            <a:pPr marL="0" indent="0">
              <a:buFont typeface="Arial" panose="020B0604020202020204" pitchFamily="34" charset="0"/>
              <a:buNone/>
            </a:pPr>
            <a:endParaRPr lang="en-GB" sz="5100" b="1" u="sng">
              <a:sym typeface="Arial"/>
            </a:endParaRPr>
          </a:p>
          <a:p>
            <a:pPr marL="0" indent="0">
              <a:lnSpc>
                <a:spcPct val="120000"/>
              </a:lnSpc>
              <a:buNone/>
            </a:pPr>
            <a:r>
              <a:rPr lang="en-GB" sz="5100" b="1">
                <a:sym typeface="Arial"/>
              </a:rPr>
              <a:t>Structure Costs </a:t>
            </a:r>
            <a:r>
              <a:rPr lang="en-GB" sz="5100">
                <a:sym typeface="Arial"/>
              </a:rPr>
              <a:t>(max 7% of operational costs)-to be verified. </a:t>
            </a:r>
            <a:r>
              <a:rPr lang="en-GB" sz="5100"/>
              <a:t>Administration costs not directly attributed to the project, but are necessary for the implementation of the actions</a:t>
            </a:r>
          </a:p>
          <a:p>
            <a:pPr marL="0" indent="0">
              <a:buSzPct val="101818"/>
              <a:buFont typeface="Arial" panose="020B0604020202020204" pitchFamily="34" charset="0"/>
              <a:buNone/>
            </a:pPr>
            <a:endParaRPr lang="en-GB" sz="4400"/>
          </a:p>
          <a:p>
            <a:pPr marL="0" indent="0">
              <a:buFont typeface="Arial" panose="020B0604020202020204" pitchFamily="34" charset="0"/>
              <a:buNone/>
            </a:pPr>
            <a:r>
              <a:rPr lang="en-GB" sz="5100">
                <a:sym typeface="Arial"/>
              </a:rPr>
              <a:t>Examples:</a:t>
            </a:r>
            <a:endParaRPr lang="en-GB" sz="5100"/>
          </a:p>
          <a:p>
            <a:pPr>
              <a:buFont typeface="Wingdings" panose="05000000000000000000" pitchFamily="2" charset="2"/>
              <a:buChar char="Ø"/>
            </a:pPr>
            <a:r>
              <a:rPr lang="en-GB" sz="5100"/>
              <a:t>Office rental</a:t>
            </a:r>
          </a:p>
          <a:p>
            <a:pPr>
              <a:buFont typeface="Wingdings" panose="05000000000000000000" pitchFamily="2" charset="2"/>
              <a:buChar char="Ø"/>
            </a:pPr>
            <a:r>
              <a:rPr lang="en-GB" sz="5100"/>
              <a:t>Utilities: electricity, water, etc. for project office</a:t>
            </a:r>
          </a:p>
          <a:p>
            <a:pPr>
              <a:buFont typeface="Wingdings" panose="05000000000000000000" pitchFamily="2" charset="2"/>
              <a:buChar char="Ø"/>
            </a:pPr>
            <a:r>
              <a:rPr lang="en-GB" sz="5100"/>
              <a:t>Salary of the Executive Director or + other support staff</a:t>
            </a:r>
          </a:p>
          <a:p>
            <a:pPr>
              <a:buFont typeface="Wingdings" panose="05000000000000000000" pitchFamily="2" charset="2"/>
              <a:buChar char="Ø"/>
            </a:pPr>
            <a:r>
              <a:rPr lang="en-GB" sz="5100"/>
              <a:t>Office telecommunication cost</a:t>
            </a:r>
          </a:p>
          <a:p>
            <a:pPr>
              <a:buFont typeface="Wingdings" panose="05000000000000000000" pitchFamily="2" charset="2"/>
              <a:buChar char="Ø"/>
            </a:pPr>
            <a:r>
              <a:rPr lang="en-GB" sz="5100"/>
              <a:t>Etc.</a:t>
            </a:r>
          </a:p>
          <a:p>
            <a:endParaRPr lang="en-US"/>
          </a:p>
        </p:txBody>
      </p:sp>
    </p:spTree>
    <p:extLst>
      <p:ext uri="{BB962C8B-B14F-4D97-AF65-F5344CB8AC3E}">
        <p14:creationId xmlns:p14="http://schemas.microsoft.com/office/powerpoint/2010/main" val="20766649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B28E4C-3F34-E591-4EFB-BB9F2CEC907A}"/>
              </a:ext>
            </a:extLst>
          </p:cNvPr>
          <p:cNvSpPr>
            <a:spLocks noGrp="1"/>
          </p:cNvSpPr>
          <p:nvPr>
            <p:ph type="title"/>
          </p:nvPr>
        </p:nvSpPr>
        <p:spPr/>
        <p:txBody>
          <a:bodyPr/>
          <a:lstStyle/>
          <a:p>
            <a:r>
              <a:rPr lang="en-US">
                <a:solidFill>
                  <a:srgbClr val="C00000"/>
                </a:solidFill>
              </a:rPr>
              <a:t>3c. Admissible costs</a:t>
            </a:r>
            <a:endParaRPr lang="en-UG"/>
          </a:p>
        </p:txBody>
      </p:sp>
      <p:sp>
        <p:nvSpPr>
          <p:cNvPr id="3" name="Content Placeholder 2">
            <a:extLst>
              <a:ext uri="{FF2B5EF4-FFF2-40B4-BE49-F238E27FC236}">
                <a16:creationId xmlns:a16="http://schemas.microsoft.com/office/drawing/2014/main" id="{988F37FB-9311-4162-8B29-9F730A01EDF4}"/>
              </a:ext>
            </a:extLst>
          </p:cNvPr>
          <p:cNvSpPr>
            <a:spLocks noGrp="1"/>
          </p:cNvSpPr>
          <p:nvPr>
            <p:ph idx="1"/>
          </p:nvPr>
        </p:nvSpPr>
        <p:spPr/>
        <p:txBody>
          <a:bodyPr/>
          <a:lstStyle/>
          <a:p>
            <a:pPr marL="0" indent="0">
              <a:buNone/>
            </a:pPr>
            <a:r>
              <a:rPr lang="en-US" b="1"/>
              <a:t>Reserve for contingencies </a:t>
            </a:r>
          </a:p>
          <a:p>
            <a:endParaRPr lang="en-US"/>
          </a:p>
          <a:p>
            <a:pPr marL="0" indent="0">
              <a:buNone/>
            </a:pPr>
            <a:r>
              <a:rPr lang="en-US"/>
              <a:t>The budget may include a contingency reserve up to a maximum of 5% of the estimated eligible direct costs. It may only be used with the prior written </a:t>
            </a:r>
            <a:r>
              <a:rPr lang="en-US" err="1"/>
              <a:t>authorisation</a:t>
            </a:r>
            <a:r>
              <a:rPr lang="en-US"/>
              <a:t> of </a:t>
            </a:r>
            <a:r>
              <a:rPr lang="en-US" err="1"/>
              <a:t>Enabel</a:t>
            </a:r>
            <a:r>
              <a:rPr lang="en-US"/>
              <a:t>. </a:t>
            </a:r>
            <a:endParaRPr lang="en-UG"/>
          </a:p>
        </p:txBody>
      </p:sp>
    </p:spTree>
    <p:extLst>
      <p:ext uri="{BB962C8B-B14F-4D97-AF65-F5344CB8AC3E}">
        <p14:creationId xmlns:p14="http://schemas.microsoft.com/office/powerpoint/2010/main" val="41470026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547F5C-10CC-7454-795D-7B78127A5B64}"/>
              </a:ext>
            </a:extLst>
          </p:cNvPr>
          <p:cNvSpPr>
            <a:spLocks noGrp="1"/>
          </p:cNvSpPr>
          <p:nvPr>
            <p:ph type="title"/>
          </p:nvPr>
        </p:nvSpPr>
        <p:spPr/>
        <p:txBody>
          <a:bodyPr/>
          <a:lstStyle/>
          <a:p>
            <a:r>
              <a:rPr lang="en-US">
                <a:solidFill>
                  <a:srgbClr val="C00000"/>
                </a:solidFill>
              </a:rPr>
              <a:t>3c. Ineligible costs</a:t>
            </a:r>
            <a:endParaRPr lang="en-UG">
              <a:solidFill>
                <a:srgbClr val="C00000"/>
              </a:solidFill>
            </a:endParaRPr>
          </a:p>
        </p:txBody>
      </p:sp>
      <p:sp>
        <p:nvSpPr>
          <p:cNvPr id="4" name="Content Placeholder 2">
            <a:extLst>
              <a:ext uri="{FF2B5EF4-FFF2-40B4-BE49-F238E27FC236}">
                <a16:creationId xmlns:a16="http://schemas.microsoft.com/office/drawing/2014/main" id="{EBC8E05A-9313-889A-2230-159C7BCED184}"/>
              </a:ext>
            </a:extLst>
          </p:cNvPr>
          <p:cNvSpPr txBox="1">
            <a:spLocks/>
          </p:cNvSpPr>
          <p:nvPr/>
        </p:nvSpPr>
        <p:spPr>
          <a:xfrm>
            <a:off x="921848" y="1351247"/>
            <a:ext cx="5196348" cy="5161292"/>
          </a:xfrm>
          <a:prstGeom prst="rect">
            <a:avLst/>
          </a:prstGeom>
        </p:spPr>
        <p:txBody>
          <a:bodyPr vert="horz" lIns="91440" tIns="45720" rIns="91440" bIns="45720" rtlCol="0">
            <a:normAutofit fontScale="32500" lnSpcReduction="20000"/>
          </a:bodyPr>
          <a:lstStyle>
            <a:lvl1pPr marL="268288" indent="-268288" algn="l" defTabSz="914400" rtl="0" eaLnBrk="1" latinLnBrk="0" hangingPunct="1">
              <a:lnSpc>
                <a:spcPct val="90000"/>
              </a:lnSpc>
              <a:spcBef>
                <a:spcPts val="1000"/>
              </a:spcBef>
              <a:buClr>
                <a:srgbClr val="D81A1C"/>
              </a:buClr>
              <a:buFont typeface="Arial" panose="020B0604020202020204" pitchFamily="34" charset="0"/>
              <a:buChar char="•"/>
              <a:tabLst/>
              <a:defRPr sz="2800" kern="1200">
                <a:solidFill>
                  <a:srgbClr val="585756"/>
                </a:solidFill>
                <a:latin typeface="+mn-lt"/>
                <a:ea typeface="+mn-ea"/>
                <a:cs typeface="+mn-cs"/>
              </a:defRPr>
            </a:lvl1pPr>
            <a:lvl2pPr marL="628650" indent="-171450" algn="l" defTabSz="914400" rtl="0" eaLnBrk="1" latinLnBrk="0" hangingPunct="1">
              <a:lnSpc>
                <a:spcPct val="90000"/>
              </a:lnSpc>
              <a:spcBef>
                <a:spcPts val="500"/>
              </a:spcBef>
              <a:buFont typeface="Arial" panose="020B0604020202020204" pitchFamily="34" charset="0"/>
              <a:buChar char="•"/>
              <a:tabLst>
                <a:tab pos="360363" algn="l"/>
              </a:tabLst>
              <a:defRPr sz="2400" kern="1200">
                <a:solidFill>
                  <a:srgbClr val="585756"/>
                </a:solidFill>
                <a:latin typeface="+mn-lt"/>
                <a:ea typeface="+mn-ea"/>
                <a:cs typeface="+mn-cs"/>
              </a:defRPr>
            </a:lvl2pPr>
            <a:lvl3pPr marL="1081088" indent="-166688" algn="l" defTabSz="914400" rtl="0" eaLnBrk="1" latinLnBrk="0" hangingPunct="1">
              <a:lnSpc>
                <a:spcPct val="90000"/>
              </a:lnSpc>
              <a:spcBef>
                <a:spcPts val="500"/>
              </a:spcBef>
              <a:buClr>
                <a:schemeClr val="bg2">
                  <a:lumMod val="50000"/>
                </a:schemeClr>
              </a:buClr>
              <a:buFont typeface="Arial" panose="020B0604020202020204" pitchFamily="34" charset="0"/>
              <a:buChar char="•"/>
              <a:tabLst>
                <a:tab pos="360363" algn="l"/>
              </a:tabLst>
              <a:defRPr sz="2000" kern="1200">
                <a:solidFill>
                  <a:srgbClr val="585756"/>
                </a:solidFill>
                <a:latin typeface="+mn-lt"/>
                <a:ea typeface="+mn-ea"/>
                <a:cs typeface="+mn-cs"/>
              </a:defRPr>
            </a:lvl3pPr>
            <a:lvl4pPr marL="1524000" indent="-152400" algn="l" defTabSz="914400" rtl="0" eaLnBrk="1" latinLnBrk="0" hangingPunct="1">
              <a:lnSpc>
                <a:spcPct val="90000"/>
              </a:lnSpc>
              <a:spcBef>
                <a:spcPts val="500"/>
              </a:spcBef>
              <a:buClr>
                <a:schemeClr val="bg2">
                  <a:lumMod val="75000"/>
                </a:schemeClr>
              </a:buClr>
              <a:buFont typeface="Arial" panose="020B0604020202020204" pitchFamily="34" charset="0"/>
              <a:buChar char="•"/>
              <a:tabLst>
                <a:tab pos="360363" algn="l"/>
              </a:tabLst>
              <a:defRPr sz="1800" kern="1200">
                <a:solidFill>
                  <a:srgbClr val="585756"/>
                </a:solidFill>
                <a:latin typeface="+mn-lt"/>
                <a:ea typeface="+mn-ea"/>
                <a:cs typeface="+mn-cs"/>
              </a:defRPr>
            </a:lvl4pPr>
            <a:lvl5pPr marL="1976438" indent="-147638" algn="l" defTabSz="914400" rtl="0" eaLnBrk="1" latinLnBrk="0" hangingPunct="1">
              <a:lnSpc>
                <a:spcPct val="90000"/>
              </a:lnSpc>
              <a:spcBef>
                <a:spcPts val="500"/>
              </a:spcBef>
              <a:buFont typeface="Arial" panose="020B0604020202020204" pitchFamily="34" charset="0"/>
              <a:buChar char="•"/>
              <a:tabLst>
                <a:tab pos="360363" algn="l"/>
              </a:tabLst>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Courier New" panose="02070309020205020404" pitchFamily="49" charset="0"/>
              <a:buChar char="o"/>
            </a:pPr>
            <a:endParaRPr lang="en-US" sz="6200">
              <a:solidFill>
                <a:schemeClr val="accent1">
                  <a:lumMod val="75000"/>
                </a:schemeClr>
              </a:solidFill>
            </a:endParaRPr>
          </a:p>
          <a:p>
            <a:pPr>
              <a:buFont typeface="Wingdings" panose="05000000000000000000" pitchFamily="2" charset="2"/>
              <a:buChar char="Ø"/>
            </a:pPr>
            <a:r>
              <a:rPr lang="en-GB" sz="7400"/>
              <a:t> </a:t>
            </a:r>
            <a:r>
              <a:rPr lang="en-US" sz="7400"/>
              <a:t>Accounting entries not leading to payments </a:t>
            </a:r>
          </a:p>
          <a:p>
            <a:pPr>
              <a:buFont typeface="Wingdings" panose="05000000000000000000" pitchFamily="2" charset="2"/>
              <a:buChar char="Ø"/>
            </a:pPr>
            <a:r>
              <a:rPr lang="en-US" sz="7400"/>
              <a:t> Provisions for liabilities and charges, losses, debts or possible future debts </a:t>
            </a:r>
          </a:p>
          <a:p>
            <a:pPr>
              <a:buFont typeface="Wingdings" panose="05000000000000000000" pitchFamily="2" charset="2"/>
              <a:buChar char="Ø"/>
            </a:pPr>
            <a:r>
              <a:rPr lang="en-US" sz="7400"/>
              <a:t> Debts and debit interests </a:t>
            </a:r>
          </a:p>
          <a:p>
            <a:pPr>
              <a:buFont typeface="Wingdings" panose="05000000000000000000" pitchFamily="2" charset="2"/>
              <a:buChar char="Ø"/>
            </a:pPr>
            <a:r>
              <a:rPr lang="en-US" sz="7400"/>
              <a:t> Doubtful debts </a:t>
            </a:r>
          </a:p>
          <a:p>
            <a:pPr>
              <a:buFont typeface="Wingdings" panose="05000000000000000000" pitchFamily="2" charset="2"/>
              <a:buChar char="Ø"/>
            </a:pPr>
            <a:r>
              <a:rPr lang="en-US" sz="7400"/>
              <a:t> Currency exchange losses </a:t>
            </a:r>
          </a:p>
          <a:p>
            <a:pPr>
              <a:buFont typeface="Wingdings" panose="05000000000000000000" pitchFamily="2" charset="2"/>
              <a:buChar char="Ø"/>
            </a:pPr>
            <a:r>
              <a:rPr lang="en-US" sz="7400"/>
              <a:t> Loans to third parties </a:t>
            </a:r>
          </a:p>
          <a:p>
            <a:pPr>
              <a:buFont typeface="Wingdings" panose="05000000000000000000" pitchFamily="2" charset="2"/>
              <a:buChar char="Ø"/>
            </a:pPr>
            <a:r>
              <a:rPr lang="en-US" sz="7400"/>
              <a:t> Guarantees and securities; </a:t>
            </a:r>
          </a:p>
          <a:p>
            <a:pPr>
              <a:buFont typeface="Wingdings" panose="05000000000000000000" pitchFamily="2" charset="2"/>
              <a:buChar char="Ø"/>
            </a:pPr>
            <a:r>
              <a:rPr lang="en-US" sz="7400"/>
              <a:t> Costs already financed by another grant </a:t>
            </a:r>
          </a:p>
          <a:p>
            <a:pPr>
              <a:buFont typeface="Wingdings" panose="05000000000000000000" pitchFamily="2" charset="2"/>
              <a:buChar char="Ø"/>
            </a:pPr>
            <a:r>
              <a:rPr lang="en-US" sz="7400"/>
              <a:t> Invoices made out by other </a:t>
            </a:r>
            <a:r>
              <a:rPr lang="en-US" sz="7400" err="1"/>
              <a:t>organisations</a:t>
            </a:r>
            <a:r>
              <a:rPr lang="en-US" sz="7400"/>
              <a:t> for goods and services already subsidized </a:t>
            </a:r>
            <a:endParaRPr lang="en-US"/>
          </a:p>
        </p:txBody>
      </p:sp>
      <p:sp>
        <p:nvSpPr>
          <p:cNvPr id="5" name="Content Placeholder 3">
            <a:extLst>
              <a:ext uri="{FF2B5EF4-FFF2-40B4-BE49-F238E27FC236}">
                <a16:creationId xmlns:a16="http://schemas.microsoft.com/office/drawing/2014/main" id="{14E152FE-037C-B6C6-60F6-17C04B189CD8}"/>
              </a:ext>
            </a:extLst>
          </p:cNvPr>
          <p:cNvSpPr txBox="1">
            <a:spLocks/>
          </p:cNvSpPr>
          <p:nvPr/>
        </p:nvSpPr>
        <p:spPr>
          <a:xfrm>
            <a:off x="6194323" y="1351247"/>
            <a:ext cx="5420032" cy="5417776"/>
          </a:xfrm>
          <a:prstGeom prst="rect">
            <a:avLst/>
          </a:prstGeom>
        </p:spPr>
        <p:txBody>
          <a:bodyPr>
            <a:normAutofit fontScale="32500" lnSpcReduction="20000"/>
          </a:bodyPr>
          <a:lstStyle>
            <a:lvl1pPr marL="514350" indent="-514350" algn="l" defTabSz="914400" rtl="0" eaLnBrk="1" latinLnBrk="0" hangingPunct="1">
              <a:lnSpc>
                <a:spcPct val="90000"/>
              </a:lnSpc>
              <a:spcBef>
                <a:spcPts val="1000"/>
              </a:spcBef>
              <a:buClr>
                <a:srgbClr val="D81A1C"/>
              </a:buClr>
              <a:buFont typeface="Arial" panose="020B0604020202020204" pitchFamily="34" charset="0"/>
              <a:buChar char="•"/>
              <a:defRPr sz="2800" kern="1200">
                <a:solidFill>
                  <a:srgbClr val="58575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585756"/>
                </a:solidFill>
                <a:latin typeface="+mn-lt"/>
                <a:ea typeface="+mn-ea"/>
                <a:cs typeface="+mn-cs"/>
              </a:defRPr>
            </a:lvl2pPr>
            <a:lvl3pPr marL="1143000" indent="-228600" algn="l" defTabSz="914400" rtl="0" eaLnBrk="1" latinLnBrk="0" hangingPunct="1">
              <a:lnSpc>
                <a:spcPct val="90000"/>
              </a:lnSpc>
              <a:spcBef>
                <a:spcPts val="500"/>
              </a:spcBef>
              <a:buClr>
                <a:schemeClr val="bg2">
                  <a:lumMod val="50000"/>
                </a:schemeClr>
              </a:buClr>
              <a:buFont typeface="Arial" panose="020B0604020202020204" pitchFamily="34" charset="0"/>
              <a:buChar char="•"/>
              <a:defRPr sz="2000" kern="1200">
                <a:solidFill>
                  <a:srgbClr val="585756"/>
                </a:solidFill>
                <a:latin typeface="+mn-lt"/>
                <a:ea typeface="+mn-ea"/>
                <a:cs typeface="+mn-cs"/>
              </a:defRPr>
            </a:lvl3pPr>
            <a:lvl4pPr marL="1600200" indent="-228600" algn="l" defTabSz="914400" rtl="0" eaLnBrk="1" latinLnBrk="0" hangingPunct="1">
              <a:lnSpc>
                <a:spcPct val="90000"/>
              </a:lnSpc>
              <a:spcBef>
                <a:spcPts val="500"/>
              </a:spcBef>
              <a:buClr>
                <a:schemeClr val="bg2">
                  <a:lumMod val="75000"/>
                </a:schemeClr>
              </a:buClr>
              <a:buFont typeface="Arial" panose="020B0604020202020204" pitchFamily="34" charset="0"/>
              <a:buChar char="•"/>
              <a:defRPr sz="1800" kern="1200">
                <a:solidFill>
                  <a:srgbClr val="58575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5000"/>
          </a:p>
          <a:p>
            <a:pPr>
              <a:buFont typeface="Wingdings" panose="05000000000000000000" pitchFamily="2" charset="2"/>
              <a:buChar char="Ø"/>
            </a:pPr>
            <a:r>
              <a:rPr lang="en-US" sz="7400"/>
              <a:t>Subcontracting by means of service or consultancy contracts to personnel members, Board members or General Assembly members of the </a:t>
            </a:r>
            <a:r>
              <a:rPr lang="en-US" sz="7400" err="1"/>
              <a:t>organisation</a:t>
            </a:r>
            <a:r>
              <a:rPr lang="en-US" sz="7400"/>
              <a:t> subsidized </a:t>
            </a:r>
          </a:p>
          <a:p>
            <a:pPr>
              <a:buFont typeface="Wingdings" panose="05000000000000000000" pitchFamily="2" charset="2"/>
              <a:buChar char="Ø"/>
            </a:pPr>
            <a:r>
              <a:rPr lang="en-US" sz="7400"/>
              <a:t>Any sub-letting to oneself </a:t>
            </a:r>
          </a:p>
          <a:p>
            <a:pPr>
              <a:buFont typeface="Wingdings" panose="05000000000000000000" pitchFamily="2" charset="2"/>
              <a:buChar char="Ø"/>
            </a:pPr>
            <a:r>
              <a:rPr lang="en-US" sz="7400"/>
              <a:t>Purchases of land or buildings; </a:t>
            </a:r>
          </a:p>
          <a:p>
            <a:pPr>
              <a:buFont typeface="Wingdings" panose="05000000000000000000" pitchFamily="2" charset="2"/>
              <a:buChar char="Ø"/>
            </a:pPr>
            <a:r>
              <a:rPr lang="en-US" sz="7400"/>
              <a:t>Compensation for damage falling under the civil liability of the </a:t>
            </a:r>
            <a:r>
              <a:rPr lang="en-US" sz="7400" err="1"/>
              <a:t>organisation</a:t>
            </a:r>
            <a:r>
              <a:rPr lang="en-US" sz="7400"/>
              <a:t> </a:t>
            </a:r>
          </a:p>
          <a:p>
            <a:pPr>
              <a:buFont typeface="Wingdings" panose="05000000000000000000" pitchFamily="2" charset="2"/>
              <a:buChar char="Ø"/>
            </a:pPr>
            <a:r>
              <a:rPr lang="en-US" sz="7400"/>
              <a:t>Employment termination compensation for the term of notice not performed </a:t>
            </a:r>
          </a:p>
          <a:p>
            <a:pPr>
              <a:buFont typeface="Wingdings" panose="05000000000000000000" pitchFamily="2" charset="2"/>
              <a:buChar char="Ø"/>
            </a:pPr>
            <a:r>
              <a:rPr lang="en-US" sz="7400"/>
              <a:t>Purchase of alcoholic beverages, tobacco and derived products thereof </a:t>
            </a:r>
          </a:p>
        </p:txBody>
      </p:sp>
    </p:spTree>
    <p:extLst>
      <p:ext uri="{BB962C8B-B14F-4D97-AF65-F5344CB8AC3E}">
        <p14:creationId xmlns:p14="http://schemas.microsoft.com/office/powerpoint/2010/main" val="14690733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AC8E93-8013-651A-96B5-A0B567617095}"/>
              </a:ext>
            </a:extLst>
          </p:cNvPr>
          <p:cNvSpPr>
            <a:spLocks noGrp="1"/>
          </p:cNvSpPr>
          <p:nvPr>
            <p:ph type="title"/>
          </p:nvPr>
        </p:nvSpPr>
        <p:spPr/>
        <p:txBody>
          <a:bodyPr/>
          <a:lstStyle/>
          <a:p>
            <a:r>
              <a:rPr lang="en-US">
                <a:solidFill>
                  <a:srgbClr val="C00000"/>
                </a:solidFill>
              </a:rPr>
              <a:t>3c. Budget estimation</a:t>
            </a:r>
            <a:endParaRPr lang="en-UG">
              <a:solidFill>
                <a:srgbClr val="C00000"/>
              </a:solidFill>
            </a:endParaRPr>
          </a:p>
        </p:txBody>
      </p:sp>
      <p:sp>
        <p:nvSpPr>
          <p:cNvPr id="3" name="Content Placeholder 2">
            <a:extLst>
              <a:ext uri="{FF2B5EF4-FFF2-40B4-BE49-F238E27FC236}">
                <a16:creationId xmlns:a16="http://schemas.microsoft.com/office/drawing/2014/main" id="{972A571F-D15C-67E4-9A84-487FBE662D6B}"/>
              </a:ext>
            </a:extLst>
          </p:cNvPr>
          <p:cNvSpPr>
            <a:spLocks noGrp="1"/>
          </p:cNvSpPr>
          <p:nvPr>
            <p:ph idx="1"/>
          </p:nvPr>
        </p:nvSpPr>
        <p:spPr/>
        <p:txBody>
          <a:bodyPr vert="horz" lIns="91440" tIns="45720" rIns="91440" bIns="45720" rtlCol="0" anchor="t">
            <a:normAutofit/>
          </a:bodyPr>
          <a:lstStyle/>
          <a:p>
            <a:pPr marL="0" indent="0">
              <a:buNone/>
            </a:pPr>
            <a:endParaRPr lang="en-UG">
              <a:ea typeface="Calibri" panose="020F0502020204030204"/>
              <a:cs typeface="Calibri" panose="020F0502020204030204"/>
            </a:endParaRPr>
          </a:p>
        </p:txBody>
      </p:sp>
      <p:graphicFrame>
        <p:nvGraphicFramePr>
          <p:cNvPr id="5" name="Table 4">
            <a:extLst>
              <a:ext uri="{FF2B5EF4-FFF2-40B4-BE49-F238E27FC236}">
                <a16:creationId xmlns:a16="http://schemas.microsoft.com/office/drawing/2014/main" id="{E0C73184-10BD-C7A2-E0AA-4129E5EB3A21}"/>
              </a:ext>
            </a:extLst>
          </p:cNvPr>
          <p:cNvGraphicFramePr>
            <a:graphicFrameLocks noGrp="1"/>
          </p:cNvGraphicFramePr>
          <p:nvPr>
            <p:extLst>
              <p:ext uri="{D42A27DB-BD31-4B8C-83A1-F6EECF244321}">
                <p14:modId xmlns:p14="http://schemas.microsoft.com/office/powerpoint/2010/main" val="3844083835"/>
              </p:ext>
            </p:extLst>
          </p:nvPr>
        </p:nvGraphicFramePr>
        <p:xfrm>
          <a:off x="1194948" y="2491084"/>
          <a:ext cx="9502550" cy="3840480"/>
        </p:xfrm>
        <a:graphic>
          <a:graphicData uri="http://schemas.openxmlformats.org/drawingml/2006/table">
            <a:tbl>
              <a:tblPr firstRow="1" firstCol="1" bandRow="1">
                <a:tableStyleId>{5C22544A-7EE6-4342-B048-85BDC9FD1C3A}</a:tableStyleId>
              </a:tblPr>
              <a:tblGrid>
                <a:gridCol w="751839">
                  <a:extLst>
                    <a:ext uri="{9D8B030D-6E8A-4147-A177-3AD203B41FA5}">
                      <a16:colId xmlns:a16="http://schemas.microsoft.com/office/drawing/2014/main" val="2087879856"/>
                    </a:ext>
                  </a:extLst>
                </a:gridCol>
                <a:gridCol w="3055539">
                  <a:extLst>
                    <a:ext uri="{9D8B030D-6E8A-4147-A177-3AD203B41FA5}">
                      <a16:colId xmlns:a16="http://schemas.microsoft.com/office/drawing/2014/main" val="3563608703"/>
                    </a:ext>
                  </a:extLst>
                </a:gridCol>
                <a:gridCol w="2240460">
                  <a:extLst>
                    <a:ext uri="{9D8B030D-6E8A-4147-A177-3AD203B41FA5}">
                      <a16:colId xmlns:a16="http://schemas.microsoft.com/office/drawing/2014/main" val="4190291189"/>
                    </a:ext>
                  </a:extLst>
                </a:gridCol>
                <a:gridCol w="2274213">
                  <a:extLst>
                    <a:ext uri="{9D8B030D-6E8A-4147-A177-3AD203B41FA5}">
                      <a16:colId xmlns:a16="http://schemas.microsoft.com/office/drawing/2014/main" val="931678380"/>
                    </a:ext>
                  </a:extLst>
                </a:gridCol>
                <a:gridCol w="1180499">
                  <a:extLst>
                    <a:ext uri="{9D8B030D-6E8A-4147-A177-3AD203B41FA5}">
                      <a16:colId xmlns:a16="http://schemas.microsoft.com/office/drawing/2014/main" val="2231476152"/>
                    </a:ext>
                  </a:extLst>
                </a:gridCol>
              </a:tblGrid>
              <a:tr h="585979">
                <a:tc>
                  <a:txBody>
                    <a:bodyPr/>
                    <a:lstStyle/>
                    <a:p>
                      <a:pPr algn="ctr"/>
                      <a:r>
                        <a:rPr lang="en-GB" sz="2000">
                          <a:effectLst/>
                        </a:rPr>
                        <a:t>S/NO</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ctr"/>
                      <a:r>
                        <a:rPr lang="en-GB" sz="2000">
                          <a:effectLst/>
                        </a:rPr>
                        <a:t>Category of expenses</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tc gridSpan="2">
                  <a:txBody>
                    <a:bodyPr/>
                    <a:lstStyle/>
                    <a:p>
                      <a:pPr algn="ctr"/>
                      <a:r>
                        <a:rPr lang="en-GB" sz="2000">
                          <a:effectLst/>
                        </a:rPr>
                        <a:t>Activity</a:t>
                      </a:r>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tc hMerge="1">
                  <a:txBody>
                    <a:bodyPr/>
                    <a:lstStyle/>
                    <a:p>
                      <a:endParaRPr lang="en-UG"/>
                    </a:p>
                  </a:txBody>
                  <a:tcPr/>
                </a:tc>
                <a:tc>
                  <a:txBody>
                    <a:bodyPr/>
                    <a:lstStyle/>
                    <a:p>
                      <a:pPr algn="ctr"/>
                      <a:r>
                        <a:rPr lang="en-GB" sz="2000">
                          <a:effectLst/>
                        </a:rPr>
                        <a:t>Budget (in EUR)</a:t>
                      </a:r>
                      <a:endParaRPr lang="en-UG" sz="3200">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val="3122447046"/>
                  </a:ext>
                </a:extLst>
              </a:tr>
              <a:tr h="292990">
                <a:tc>
                  <a:txBody>
                    <a:bodyPr/>
                    <a:lstStyle/>
                    <a:p>
                      <a:r>
                        <a:rPr lang="en-GB" sz="2000">
                          <a:effectLst/>
                        </a:rPr>
                        <a:t>1</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Operational costs</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015541406"/>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891970619"/>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344358826"/>
                  </a:ext>
                </a:extLst>
              </a:tr>
              <a:tr h="351587">
                <a:tc>
                  <a:txBody>
                    <a:bodyPr/>
                    <a:lstStyle/>
                    <a:p>
                      <a:r>
                        <a:rPr lang="fr-FR" sz="32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520188472"/>
                  </a:ext>
                </a:extLst>
              </a:tr>
              <a:tr h="292990">
                <a:tc>
                  <a:txBody>
                    <a:bodyPr/>
                    <a:lstStyle/>
                    <a:p>
                      <a:r>
                        <a:rPr lang="en-GB" sz="2000">
                          <a:effectLst/>
                        </a:rPr>
                        <a:t>2</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Management costs</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032596850"/>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283313182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4172511526"/>
                  </a:ext>
                </a:extLst>
              </a:tr>
              <a:tr h="548505">
                <a:tc>
                  <a:txBody>
                    <a:bodyPr/>
                    <a:lstStyle/>
                    <a:p>
                      <a:r>
                        <a:rPr lang="en-GB" sz="2000">
                          <a:effectLst/>
                        </a:rPr>
                        <a:t> 3</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Structure costs (maximum 7% of operational costs)</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gridSpan="2">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hMerge="1">
                  <a:txBody>
                    <a:bodyPr/>
                    <a:lstStyle/>
                    <a:p>
                      <a:endParaRPr lang="en-UG"/>
                    </a:p>
                  </a:txBody>
                  <a:tcPr/>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1183409242"/>
                  </a:ext>
                </a:extLst>
              </a:tr>
              <a:tr h="292990">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Total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tc>
                  <a:txBody>
                    <a:bodyPr/>
                    <a:lstStyle/>
                    <a:p>
                      <a:r>
                        <a:rPr lang="fr-FR"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nchor="b"/>
                </a:tc>
                <a:tc>
                  <a:txBody>
                    <a:bodyPr/>
                    <a:lstStyle/>
                    <a:p>
                      <a:r>
                        <a:rPr lang="en-GB" sz="2000">
                          <a:effectLst/>
                        </a:rPr>
                        <a:t> </a:t>
                      </a:r>
                      <a:endParaRPr lang="en-UG" sz="320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val="3290310368"/>
                  </a:ext>
                </a:extLst>
              </a:tr>
            </a:tbl>
          </a:graphicData>
        </a:graphic>
      </p:graphicFrame>
    </p:spTree>
    <p:extLst>
      <p:ext uri="{BB962C8B-B14F-4D97-AF65-F5344CB8AC3E}">
        <p14:creationId xmlns:p14="http://schemas.microsoft.com/office/powerpoint/2010/main" val="39110561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111376-2565-0175-B113-7C6E209DCDB4}"/>
              </a:ext>
            </a:extLst>
          </p:cNvPr>
          <p:cNvSpPr>
            <a:spLocks noGrp="1"/>
          </p:cNvSpPr>
          <p:nvPr>
            <p:ph type="title"/>
          </p:nvPr>
        </p:nvSpPr>
        <p:spPr/>
        <p:txBody>
          <a:bodyPr/>
          <a:lstStyle/>
          <a:p>
            <a:endParaRPr lang="en-GB"/>
          </a:p>
        </p:txBody>
      </p:sp>
      <p:pic>
        <p:nvPicPr>
          <p:cNvPr id="4" name="Picture 3">
            <a:extLst>
              <a:ext uri="{FF2B5EF4-FFF2-40B4-BE49-F238E27FC236}">
                <a16:creationId xmlns:a16="http://schemas.microsoft.com/office/drawing/2014/main" id="{4F8B02A9-718F-51EB-1005-EAFA40408559}"/>
              </a:ext>
            </a:extLst>
          </p:cNvPr>
          <p:cNvPicPr>
            <a:picLocks noChangeAspect="1"/>
          </p:cNvPicPr>
          <p:nvPr/>
        </p:nvPicPr>
        <p:blipFill>
          <a:blip r:embed="rId2"/>
          <a:stretch>
            <a:fillRect/>
          </a:stretch>
        </p:blipFill>
        <p:spPr>
          <a:xfrm>
            <a:off x="262136" y="592023"/>
            <a:ext cx="11242155" cy="6265976"/>
          </a:xfrm>
          <a:prstGeom prst="rect">
            <a:avLst/>
          </a:prstGeom>
        </p:spPr>
      </p:pic>
      <p:sp>
        <p:nvSpPr>
          <p:cNvPr id="3" name="Oval 2">
            <a:extLst>
              <a:ext uri="{FF2B5EF4-FFF2-40B4-BE49-F238E27FC236}">
                <a16:creationId xmlns:a16="http://schemas.microsoft.com/office/drawing/2014/main" id="{192E995A-EA23-11E1-9D24-F76A46DC83D6}"/>
              </a:ext>
            </a:extLst>
          </p:cNvPr>
          <p:cNvSpPr/>
          <p:nvPr/>
        </p:nvSpPr>
        <p:spPr>
          <a:xfrm>
            <a:off x="4563374" y="4740925"/>
            <a:ext cx="2380891" cy="1771614"/>
          </a:xfrm>
          <a:prstGeom prst="ellipse">
            <a:avLst/>
          </a:prstGeom>
          <a:noFill/>
          <a:ln w="38100">
            <a:solidFill>
              <a:srgbClr val="C0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rgbClr val="C00000"/>
              </a:solidFill>
            </a:endParaRPr>
          </a:p>
        </p:txBody>
      </p:sp>
      <p:sp>
        <p:nvSpPr>
          <p:cNvPr id="5" name="TextBox 4">
            <a:extLst>
              <a:ext uri="{FF2B5EF4-FFF2-40B4-BE49-F238E27FC236}">
                <a16:creationId xmlns:a16="http://schemas.microsoft.com/office/drawing/2014/main" id="{9D38B933-6871-EAED-C9A2-B6C5F7C9B5F2}"/>
              </a:ext>
            </a:extLst>
          </p:cNvPr>
          <p:cNvSpPr txBox="1"/>
          <p:nvPr/>
        </p:nvSpPr>
        <p:spPr>
          <a:xfrm>
            <a:off x="611973" y="191862"/>
            <a:ext cx="9213514" cy="523220"/>
          </a:xfrm>
          <a:prstGeom prst="rect">
            <a:avLst/>
          </a:prstGeom>
          <a:noFill/>
        </p:spPr>
        <p:txBody>
          <a:bodyPr wrap="square" rtlCol="0">
            <a:spAutoFit/>
          </a:bodyPr>
          <a:lstStyle/>
          <a:p>
            <a:r>
              <a:rPr lang="nl-BE" sz="2400" b="1" i="1">
                <a:solidFill>
                  <a:srgbClr val="C00000"/>
                </a:solidFill>
              </a:rPr>
              <a:t>Scope WeWork</a:t>
            </a:r>
            <a:r>
              <a:rPr lang="nl-BE" sz="2400" b="1" i="1"/>
              <a:t> </a:t>
            </a:r>
            <a:r>
              <a:rPr lang="nl-BE" sz="2800" b="1" i="1">
                <a:solidFill>
                  <a:srgbClr val="C00000"/>
                </a:solidFill>
              </a:rPr>
              <a:t>– </a:t>
            </a:r>
            <a:r>
              <a:rPr lang="nl-BE" sz="2400" b="1" i="1">
                <a:solidFill>
                  <a:srgbClr val="C00000"/>
                </a:solidFill>
              </a:rPr>
              <a:t>Green and Decen Jobs for Youth </a:t>
            </a:r>
            <a:endParaRPr lang="en-GB" sz="2000" b="1" i="1">
              <a:solidFill>
                <a:srgbClr val="C00000"/>
              </a:solidFill>
            </a:endParaRPr>
          </a:p>
        </p:txBody>
      </p:sp>
    </p:spTree>
    <p:extLst>
      <p:ext uri="{BB962C8B-B14F-4D97-AF65-F5344CB8AC3E}">
        <p14:creationId xmlns:p14="http://schemas.microsoft.com/office/powerpoint/2010/main" val="41499645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40826" y="2771570"/>
            <a:ext cx="2910348" cy="657430"/>
          </a:xfrm>
        </p:spPr>
        <p:txBody>
          <a:bodyPr vert="horz" lIns="91440" tIns="45720" rIns="91440" bIns="45720" rtlCol="0" anchor="t">
            <a:normAutofit fontScale="90000"/>
          </a:bodyPr>
          <a:lstStyle/>
          <a:p>
            <a:r>
              <a:rPr lang="fr-BE" b="1">
                <a:solidFill>
                  <a:srgbClr val="C00000"/>
                </a:solidFill>
                <a:cs typeface="Calibri"/>
              </a:rPr>
              <a:t>Questions?</a:t>
            </a:r>
            <a:endParaRPr lang="fr-BE" b="1">
              <a:solidFill>
                <a:schemeClr val="accent6"/>
              </a:solidFill>
              <a:cs typeface="Calibri"/>
            </a:endParaRPr>
          </a:p>
        </p:txBody>
      </p:sp>
      <p:sp>
        <p:nvSpPr>
          <p:cNvPr id="7" name="Content Placeholder 6"/>
          <p:cNvSpPr>
            <a:spLocks noGrp="1"/>
          </p:cNvSpPr>
          <p:nvPr>
            <p:ph idx="1"/>
          </p:nvPr>
        </p:nvSpPr>
        <p:spPr>
          <a:xfrm>
            <a:off x="1921933" y="1249627"/>
            <a:ext cx="8576733" cy="5257800"/>
          </a:xfrm>
        </p:spPr>
        <p:txBody>
          <a:bodyPr vert="horz" lIns="91440" tIns="45720" rIns="91440" bIns="45720" rtlCol="0" anchor="t">
            <a:normAutofit/>
          </a:bodyPr>
          <a:lstStyle/>
          <a:p>
            <a:pPr marL="0" indent="0">
              <a:buNone/>
            </a:pPr>
            <a:endParaRPr lang="en-US" i="1"/>
          </a:p>
          <a:p>
            <a:pPr marL="0" indent="0">
              <a:buNone/>
            </a:pPr>
            <a:endParaRPr lang="en-US">
              <a:cs typeface="Calibri"/>
            </a:endParaRPr>
          </a:p>
          <a:p>
            <a:endParaRPr lang="en-US"/>
          </a:p>
          <a:p>
            <a:pPr marL="0" indent="0">
              <a:buNone/>
            </a:pPr>
            <a:endParaRPr lang="en-US"/>
          </a:p>
        </p:txBody>
      </p:sp>
    </p:spTree>
    <p:extLst>
      <p:ext uri="{BB962C8B-B14F-4D97-AF65-F5344CB8AC3E}">
        <p14:creationId xmlns:p14="http://schemas.microsoft.com/office/powerpoint/2010/main" val="65127014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2. Call Objectives </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sz="3100" b="1">
                <a:cs typeface="Calibri"/>
              </a:rPr>
              <a:t>2 phased procedure </a:t>
            </a:r>
          </a:p>
          <a:p>
            <a:pPr marL="0" indent="0">
              <a:buNone/>
            </a:pPr>
            <a:endParaRPr lang="en-US" sz="3100" b="1">
              <a:cs typeface="Calibri"/>
            </a:endParaRPr>
          </a:p>
          <a:p>
            <a:pPr marL="0" indent="0">
              <a:buNone/>
            </a:pPr>
            <a:r>
              <a:rPr lang="en-US" sz="3100">
                <a:cs typeface="Calibri"/>
              </a:rPr>
              <a:t>- Concept note stage</a:t>
            </a:r>
          </a:p>
          <a:p>
            <a:pPr marL="0" indent="0">
              <a:buNone/>
            </a:pPr>
            <a:r>
              <a:rPr lang="en-US" sz="3100">
                <a:cs typeface="Calibri"/>
              </a:rPr>
              <a:t>- Proposal stage </a:t>
            </a:r>
          </a:p>
        </p:txBody>
      </p:sp>
    </p:spTree>
    <p:extLst>
      <p:ext uri="{BB962C8B-B14F-4D97-AF65-F5344CB8AC3E}">
        <p14:creationId xmlns:p14="http://schemas.microsoft.com/office/powerpoint/2010/main" val="12180888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rPr>
              <a:t>5. Concept note application</a:t>
            </a:r>
            <a:endParaRPr lang="en-US">
              <a:solidFill>
                <a:srgbClr val="C00000"/>
              </a:solidFill>
            </a:endParaRPr>
          </a:p>
        </p:txBody>
      </p:sp>
      <p:sp>
        <p:nvSpPr>
          <p:cNvPr id="3" name="Content Placeholder 2"/>
          <p:cNvSpPr>
            <a:spLocks noGrp="1"/>
          </p:cNvSpPr>
          <p:nvPr>
            <p:ph idx="1"/>
          </p:nvPr>
        </p:nvSpPr>
        <p:spPr>
          <a:xfrm>
            <a:off x="1400425" y="1260168"/>
            <a:ext cx="9435541" cy="5452533"/>
          </a:xfrm>
        </p:spPr>
        <p:txBody>
          <a:bodyPr vert="horz" lIns="91440" tIns="45720" rIns="91440" bIns="45720" rtlCol="0" anchor="t">
            <a:normAutofit fontScale="92500" lnSpcReduction="20000"/>
          </a:bodyPr>
          <a:lstStyle/>
          <a:p>
            <a:pPr marL="267970" indent="-267970"/>
            <a:r>
              <a:rPr lang="en-GB" sz="3000"/>
              <a:t>Use </a:t>
            </a:r>
            <a:r>
              <a:rPr lang="en-GB" sz="3000" b="1"/>
              <a:t>the complete </a:t>
            </a:r>
            <a:r>
              <a:rPr lang="en-GB" sz="3000" b="1">
                <a:highlight>
                  <a:srgbClr val="FFFF00"/>
                </a:highlight>
              </a:rPr>
              <a:t>Annex A Grant Application File, </a:t>
            </a:r>
            <a:r>
              <a:rPr lang="en-GB" sz="3000" b="1">
                <a:solidFill>
                  <a:srgbClr val="C00000"/>
                </a:solidFill>
                <a:highlight>
                  <a:srgbClr val="FFFF00"/>
                </a:highlight>
              </a:rPr>
              <a:t>Part A</a:t>
            </a:r>
            <a:r>
              <a:rPr lang="en-GB" sz="3000">
                <a:highlight>
                  <a:srgbClr val="FFFF00"/>
                </a:highlight>
              </a:rPr>
              <a:t>.</a:t>
            </a:r>
            <a:r>
              <a:rPr lang="en-GB" sz="3000" b="1">
                <a:highlight>
                  <a:srgbClr val="FFFF00"/>
                </a:highlight>
              </a:rPr>
              <a:t> </a:t>
            </a:r>
            <a:r>
              <a:rPr lang="en-GB" sz="3000"/>
              <a:t>Do not use own templates &amp; do not tweak the template</a:t>
            </a:r>
            <a:endParaRPr lang="en-US" sz="3000">
              <a:ea typeface="Calibri" panose="020F0502020204030204"/>
              <a:cs typeface="Calibri" panose="020F0502020204030204"/>
            </a:endParaRPr>
          </a:p>
          <a:p>
            <a:pPr marL="267970" indent="-267970"/>
            <a:r>
              <a:rPr lang="en-GB" sz="3000"/>
              <a:t>Submission in </a:t>
            </a:r>
            <a:r>
              <a:rPr lang="en-GB" sz="3000" b="1"/>
              <a:t>English</a:t>
            </a:r>
            <a:r>
              <a:rPr lang="en-GB" sz="3000"/>
              <a:t> only</a:t>
            </a:r>
            <a:endParaRPr lang="en-GB" sz="3000">
              <a:ea typeface="Calibri"/>
              <a:cs typeface="Calibri"/>
            </a:endParaRPr>
          </a:p>
          <a:p>
            <a:pPr marL="267970" indent="-267970"/>
            <a:r>
              <a:rPr lang="en-US" sz="3000"/>
              <a:t>In the concept note, provide </a:t>
            </a:r>
            <a:r>
              <a:rPr lang="en-US" sz="3000" b="1"/>
              <a:t>only an estimate of the amount requested. </a:t>
            </a:r>
            <a:r>
              <a:rPr lang="en-US" sz="3000"/>
              <a:t>Detailed budget (annex B) is only required in second stage (Amount requested in the proposal may not vary more than 20% in relation to the initial estimate)</a:t>
            </a:r>
            <a:endParaRPr lang="en-US" sz="3000">
              <a:ea typeface="Calibri"/>
              <a:cs typeface="Calibri"/>
            </a:endParaRPr>
          </a:p>
          <a:p>
            <a:pPr marL="267970" indent="-267970"/>
            <a:r>
              <a:rPr lang="en-US" sz="3000"/>
              <a:t>Errors or major inconsistencies concerning the points mentioned in the </a:t>
            </a:r>
            <a:r>
              <a:rPr lang="en-US" sz="3000" b="1"/>
              <a:t>instructions</a:t>
            </a:r>
            <a:r>
              <a:rPr lang="en-US" sz="3000"/>
              <a:t> of the form may result in rejection (e.g., content required, pages, …)</a:t>
            </a:r>
            <a:endParaRPr lang="en-US" sz="3000">
              <a:ea typeface="Calibri" panose="020F0502020204030204"/>
              <a:cs typeface="Calibri" panose="020F0502020204030204"/>
            </a:endParaRPr>
          </a:p>
          <a:p>
            <a:pPr marL="267970" indent="-267970"/>
            <a:r>
              <a:rPr lang="en-US" sz="3000" err="1"/>
              <a:t>Enabel</a:t>
            </a:r>
            <a:r>
              <a:rPr lang="en-US" sz="3000"/>
              <a:t> reserves the right to request clarification where the information provided does not enable it to carry out an objective evaluation</a:t>
            </a:r>
            <a:endParaRPr lang="en-US" sz="3000">
              <a:ea typeface="Calibri" panose="020F0502020204030204"/>
              <a:cs typeface="Calibri" panose="020F0502020204030204"/>
            </a:endParaRPr>
          </a:p>
          <a:p>
            <a:pPr marL="267970" indent="-267970"/>
            <a:r>
              <a:rPr lang="en-US" sz="3000"/>
              <a:t>Elements defined in the concept note may not be modified by the applicant in the proposal </a:t>
            </a:r>
            <a:endParaRPr lang="en-US" sz="3000">
              <a:ea typeface="Calibri" panose="020F0502020204030204"/>
              <a:cs typeface="Calibri" panose="020F0502020204030204"/>
            </a:endParaRPr>
          </a:p>
          <a:p>
            <a:pPr marL="0" indent="0">
              <a:buNone/>
            </a:pPr>
            <a:endParaRPr lang="en-US" i="1">
              <a:solidFill>
                <a:srgbClr val="FF0000"/>
              </a:solidFill>
            </a:endParaRPr>
          </a:p>
        </p:txBody>
      </p:sp>
    </p:spTree>
    <p:extLst>
      <p:ext uri="{BB962C8B-B14F-4D97-AF65-F5344CB8AC3E}">
        <p14:creationId xmlns:p14="http://schemas.microsoft.com/office/powerpoint/2010/main" val="70380281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BE" b="1">
                <a:solidFill>
                  <a:srgbClr val="C00000"/>
                </a:solidFill>
              </a:rPr>
              <a:t>5. Concept note application annexes</a:t>
            </a:r>
            <a:endParaRPr lang="en-US">
              <a:solidFill>
                <a:srgbClr val="C00000"/>
              </a:solidFill>
            </a:endParaRPr>
          </a:p>
        </p:txBody>
      </p:sp>
      <p:graphicFrame>
        <p:nvGraphicFramePr>
          <p:cNvPr id="9" name="Content Placeholder 8">
            <a:extLst>
              <a:ext uri="{FF2B5EF4-FFF2-40B4-BE49-F238E27FC236}">
                <a16:creationId xmlns:a16="http://schemas.microsoft.com/office/drawing/2014/main" id="{96333F88-4621-7BB5-E69D-E60D4E044C3D}"/>
              </a:ext>
            </a:extLst>
          </p:cNvPr>
          <p:cNvGraphicFramePr>
            <a:graphicFrameLocks noGrp="1"/>
          </p:cNvGraphicFramePr>
          <p:nvPr>
            <p:ph idx="1"/>
            <p:extLst>
              <p:ext uri="{D42A27DB-BD31-4B8C-83A1-F6EECF244321}">
                <p14:modId xmlns:p14="http://schemas.microsoft.com/office/powerpoint/2010/main" val="2221952718"/>
              </p:ext>
            </p:extLst>
          </p:nvPr>
        </p:nvGraphicFramePr>
        <p:xfrm>
          <a:off x="1798638" y="1825624"/>
          <a:ext cx="9407075" cy="4290502"/>
        </p:xfrm>
        <a:graphic>
          <a:graphicData uri="http://schemas.openxmlformats.org/drawingml/2006/table">
            <a:tbl>
              <a:tblPr firstRow="1" bandRow="1">
                <a:tableStyleId>{69CF1AB2-1976-4502-BF36-3FF5EA218861}</a:tableStyleId>
              </a:tblPr>
              <a:tblGrid>
                <a:gridCol w="9407075">
                  <a:extLst>
                    <a:ext uri="{9D8B030D-6E8A-4147-A177-3AD203B41FA5}">
                      <a16:colId xmlns:a16="http://schemas.microsoft.com/office/drawing/2014/main" val="3052503685"/>
                    </a:ext>
                  </a:extLst>
                </a:gridCol>
              </a:tblGrid>
              <a:tr h="423252">
                <a:tc>
                  <a:txBody>
                    <a:bodyPr/>
                    <a:lstStyle/>
                    <a:p>
                      <a:r>
                        <a:rPr lang="fr-FR" sz="1800" b="0" kern="1200">
                          <a:solidFill>
                            <a:schemeClr val="dk1"/>
                          </a:solidFill>
                          <a:effectLst/>
                          <a:latin typeface="+mn-lt"/>
                          <a:ea typeface="+mn-ea"/>
                          <a:cs typeface="+mn-cs"/>
                        </a:rPr>
                        <a:t>1. The concept note </a:t>
                      </a:r>
                      <a:r>
                        <a:rPr lang="fr-FR" sz="1800" b="0" kern="1200" err="1">
                          <a:solidFill>
                            <a:schemeClr val="dk1"/>
                          </a:solidFill>
                          <a:effectLst/>
                          <a:latin typeface="+mn-lt"/>
                          <a:ea typeface="+mn-ea"/>
                          <a:cs typeface="+mn-cs"/>
                        </a:rPr>
                        <a:t>declaration</a:t>
                      </a:r>
                      <a:r>
                        <a:rPr lang="fr-FR" sz="1800" b="0" kern="1200">
                          <a:solidFill>
                            <a:schemeClr val="dk1"/>
                          </a:solidFill>
                          <a:effectLst/>
                          <a:latin typeface="+mn-lt"/>
                          <a:ea typeface="+mn-ea"/>
                          <a:cs typeface="+mn-cs"/>
                        </a:rPr>
                        <a:t> </a:t>
                      </a:r>
                      <a:r>
                        <a:rPr lang="fr-FR" sz="1800" b="0" kern="1200" err="1">
                          <a:solidFill>
                            <a:schemeClr val="dk1"/>
                          </a:solidFill>
                          <a:effectLst/>
                          <a:latin typeface="+mn-lt"/>
                          <a:ea typeface="+mn-ea"/>
                          <a:cs typeface="+mn-cs"/>
                        </a:rPr>
                        <a:t>signed</a:t>
                      </a:r>
                      <a:r>
                        <a:rPr lang="fr-FR" sz="1800" b="0" kern="1200">
                          <a:solidFill>
                            <a:schemeClr val="dk1"/>
                          </a:solidFill>
                          <a:effectLst/>
                          <a:latin typeface="+mn-lt"/>
                          <a:ea typeface="+mn-ea"/>
                          <a:cs typeface="+mn-cs"/>
                        </a:rPr>
                        <a:t> by the </a:t>
                      </a:r>
                      <a:r>
                        <a:rPr lang="fr-FR" sz="1800" b="0" kern="1200" err="1">
                          <a:solidFill>
                            <a:schemeClr val="dk1"/>
                          </a:solidFill>
                          <a:effectLst/>
                          <a:latin typeface="+mn-lt"/>
                          <a:ea typeface="+mn-ea"/>
                          <a:cs typeface="+mn-cs"/>
                        </a:rPr>
                        <a:t>applicant</a:t>
                      </a:r>
                      <a:r>
                        <a:rPr lang="fr-FR" sz="1800" b="0" kern="1200">
                          <a:solidFill>
                            <a:schemeClr val="dk1"/>
                          </a:solidFill>
                          <a:effectLst/>
                          <a:latin typeface="+mn-lt"/>
                          <a:ea typeface="+mn-ea"/>
                          <a:cs typeface="+mn-cs"/>
                        </a:rPr>
                        <a:t> (Annex A, Part A)</a:t>
                      </a:r>
                      <a:endParaRPr lang="en-GB" b="0"/>
                    </a:p>
                  </a:txBody>
                  <a:tcPr/>
                </a:tc>
                <a:extLst>
                  <a:ext uri="{0D108BD9-81ED-4DB2-BD59-A6C34878D82A}">
                    <a16:rowId xmlns:a16="http://schemas.microsoft.com/office/drawing/2014/main" val="2402226165"/>
                  </a:ext>
                </a:extLst>
              </a:tr>
              <a:tr h="423252">
                <a:tc>
                  <a:txBody>
                    <a:bodyPr/>
                    <a:lstStyle/>
                    <a:p>
                      <a:r>
                        <a:rPr lang="en-GB" sz="1800" kern="1200">
                          <a:solidFill>
                            <a:schemeClr val="dk1"/>
                          </a:solidFill>
                          <a:effectLst/>
                          <a:latin typeface="+mn-lt"/>
                          <a:ea typeface="+mn-ea"/>
                          <a:cs typeface="+mn-cs"/>
                        </a:rPr>
                        <a:t>2. Statutes or articles of association of the </a:t>
                      </a:r>
                      <a:r>
                        <a:rPr lang="en-GB" sz="1800" b="1" kern="1200">
                          <a:solidFill>
                            <a:schemeClr val="dk1"/>
                          </a:solidFill>
                          <a:effectLst/>
                          <a:latin typeface="+mn-lt"/>
                          <a:ea typeface="+mn-ea"/>
                          <a:cs typeface="+mn-cs"/>
                        </a:rPr>
                        <a:t>lead applicant and any co-applicants.</a:t>
                      </a:r>
                      <a:endParaRPr lang="en-GB" b="1"/>
                    </a:p>
                  </a:txBody>
                  <a:tcPr/>
                </a:tc>
                <a:extLst>
                  <a:ext uri="{0D108BD9-81ED-4DB2-BD59-A6C34878D82A}">
                    <a16:rowId xmlns:a16="http://schemas.microsoft.com/office/drawing/2014/main" val="3105366393"/>
                  </a:ext>
                </a:extLst>
              </a:tr>
              <a:tr h="1043636">
                <a:tc>
                  <a:txBody>
                    <a:bodyPr/>
                    <a:lstStyle/>
                    <a:p>
                      <a:r>
                        <a:rPr lang="en-GB" sz="1800" kern="1200">
                          <a:solidFill>
                            <a:schemeClr val="dk1"/>
                          </a:solidFill>
                          <a:effectLst/>
                          <a:latin typeface="+mn-lt"/>
                          <a:ea typeface="+mn-ea"/>
                          <a:cs typeface="+mn-cs"/>
                        </a:rPr>
                        <a:t>3. An external audit report produced by an approved auditor, certifying the lead applicant accounts for the last available financial year where the total grant amount requested is above EUR 200,000 (not applicable to public beneficiary-contractors)</a:t>
                      </a:r>
                      <a:endParaRPr lang="en-GB"/>
                    </a:p>
                  </a:txBody>
                  <a:tcPr/>
                </a:tc>
                <a:extLst>
                  <a:ext uri="{0D108BD9-81ED-4DB2-BD59-A6C34878D82A}">
                    <a16:rowId xmlns:a16="http://schemas.microsoft.com/office/drawing/2014/main" val="905164527"/>
                  </a:ext>
                </a:extLst>
              </a:tr>
              <a:tr h="1669817">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800" kern="1200">
                          <a:solidFill>
                            <a:schemeClr val="dk1"/>
                          </a:solidFill>
                          <a:effectLst/>
                          <a:latin typeface="+mn-lt"/>
                          <a:ea typeface="+mn-ea"/>
                          <a:cs typeface="+mn-cs"/>
                        </a:rPr>
                        <a:t>4. A copy of the lead applicant’s most recent approved financial statements (income statement and balance sheet for the last two closed financial years).</a:t>
                      </a:r>
                      <a:r>
                        <a:rPr lang="en-GB">
                          <a:effectLst/>
                        </a:rPr>
                        <a:t> </a:t>
                      </a:r>
                      <a:r>
                        <a:rPr lang="en-US" sz="1800" kern="1200">
                          <a:solidFill>
                            <a:schemeClr val="dk1"/>
                          </a:solidFill>
                          <a:effectLst/>
                          <a:latin typeface="+mn-lt"/>
                          <a:ea typeface="+mn-ea"/>
                          <a:cs typeface="+mn-cs"/>
                        </a:rPr>
                        <a:t>This does not apply where the accounts are in practice the same documents as the external audit report already provided pursuant to point 3.</a:t>
                      </a:r>
                      <a:endParaRPr lang="en-GB" sz="1800" kern="1200">
                        <a:solidFill>
                          <a:schemeClr val="dk1"/>
                        </a:solidFill>
                        <a:effectLst/>
                        <a:latin typeface="+mn-lt"/>
                        <a:ea typeface="+mn-ea"/>
                        <a:cs typeface="+mn-cs"/>
                      </a:endParaRPr>
                    </a:p>
                  </a:txBody>
                  <a:tcPr/>
                </a:tc>
                <a:extLst>
                  <a:ext uri="{0D108BD9-81ED-4DB2-BD59-A6C34878D82A}">
                    <a16:rowId xmlns:a16="http://schemas.microsoft.com/office/drawing/2014/main" val="263121408"/>
                  </a:ext>
                </a:extLst>
              </a:tr>
              <a:tr h="730545">
                <a:tc>
                  <a:txBody>
                    <a:bodyPr/>
                    <a:lstStyle/>
                    <a:p>
                      <a:r>
                        <a:rPr lang="en-GB" sz="1800" kern="1200">
                          <a:solidFill>
                            <a:schemeClr val="dk1"/>
                          </a:solidFill>
                          <a:effectLst/>
                          <a:latin typeface="+mn-lt"/>
                          <a:ea typeface="+mn-ea"/>
                          <a:cs typeface="+mn-cs"/>
                        </a:rPr>
                        <a:t>5. The legal entity file (see Annex D1 or D2 of these guidelines) </a:t>
                      </a:r>
                      <a:r>
                        <a:rPr lang="en-GB" sz="1800" b="1" kern="1200">
                          <a:solidFill>
                            <a:schemeClr val="dk1"/>
                          </a:solidFill>
                          <a:effectLst/>
                          <a:latin typeface="+mn-lt"/>
                          <a:ea typeface="+mn-ea"/>
                          <a:cs typeface="+mn-cs"/>
                        </a:rPr>
                        <a:t>duly completed and signed by the applicant and any co-applicant,</a:t>
                      </a:r>
                      <a:r>
                        <a:rPr lang="en-GB" sz="1800" kern="1200">
                          <a:solidFill>
                            <a:schemeClr val="dk1"/>
                          </a:solidFill>
                          <a:effectLst/>
                          <a:latin typeface="+mn-lt"/>
                          <a:ea typeface="+mn-ea"/>
                          <a:cs typeface="+mn-cs"/>
                        </a:rPr>
                        <a:t> </a:t>
                      </a:r>
                      <a:r>
                        <a:rPr lang="en-GB" sz="1800" b="1" kern="1200">
                          <a:solidFill>
                            <a:schemeClr val="dk1"/>
                          </a:solidFill>
                          <a:effectLst/>
                          <a:latin typeface="+mn-lt"/>
                          <a:ea typeface="+mn-ea"/>
                          <a:cs typeface="+mn-cs"/>
                        </a:rPr>
                        <a:t>along with the supporting documents requested</a:t>
                      </a:r>
                      <a:endParaRPr lang="en-GB"/>
                    </a:p>
                  </a:txBody>
                  <a:tcPr/>
                </a:tc>
                <a:extLst>
                  <a:ext uri="{0D108BD9-81ED-4DB2-BD59-A6C34878D82A}">
                    <a16:rowId xmlns:a16="http://schemas.microsoft.com/office/drawing/2014/main" val="433777098"/>
                  </a:ext>
                </a:extLst>
              </a:tr>
            </a:tbl>
          </a:graphicData>
        </a:graphic>
      </p:graphicFrame>
    </p:spTree>
    <p:extLst>
      <p:ext uri="{BB962C8B-B14F-4D97-AF65-F5344CB8AC3E}">
        <p14:creationId xmlns:p14="http://schemas.microsoft.com/office/powerpoint/2010/main" val="3029763427"/>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a:solidFill>
                  <a:srgbClr val="C00000"/>
                </a:solidFill>
              </a:rPr>
              <a:t>6. Application </a:t>
            </a:r>
            <a:r>
              <a:rPr lang="fr-BE" b="1" err="1">
                <a:solidFill>
                  <a:srgbClr val="C00000"/>
                </a:solidFill>
              </a:rPr>
              <a:t>procedure</a:t>
            </a:r>
            <a:r>
              <a:rPr lang="fr-BE" b="1">
                <a:solidFill>
                  <a:srgbClr val="C00000"/>
                </a:solidFill>
              </a:rPr>
              <a:t> </a:t>
            </a:r>
            <a:endParaRPr lang="fr-BE" b="1">
              <a:solidFill>
                <a:srgbClr val="C00000"/>
              </a:solidFill>
              <a:cs typeface="Calibri"/>
            </a:endParaRP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a:buNone/>
            </a:pPr>
            <a:r>
              <a:rPr lang="fr-BE" b="1">
                <a:solidFill>
                  <a:srgbClr val="C00000"/>
                </a:solidFill>
              </a:rPr>
              <a:t> ! </a:t>
            </a:r>
            <a:r>
              <a:rPr lang="fr-BE" b="1" err="1">
                <a:solidFill>
                  <a:srgbClr val="C00000"/>
                </a:solidFill>
              </a:rPr>
              <a:t>Primary</a:t>
            </a:r>
            <a:r>
              <a:rPr lang="fr-BE" b="1">
                <a:solidFill>
                  <a:srgbClr val="C00000"/>
                </a:solidFill>
              </a:rPr>
              <a:t> source of information</a:t>
            </a:r>
            <a:endParaRPr lang="en-US">
              <a:ea typeface="+mn-lt"/>
              <a:cs typeface="+mn-lt"/>
            </a:endParaRPr>
          </a:p>
          <a:p>
            <a:pPr>
              <a:buNone/>
            </a:pPr>
            <a:endParaRPr lang="en-US">
              <a:ea typeface="+mn-lt"/>
              <a:cs typeface="+mn-lt"/>
            </a:endParaRPr>
          </a:p>
          <a:p>
            <a:pPr>
              <a:buNone/>
            </a:pPr>
            <a:r>
              <a:rPr lang="en-US">
                <a:ea typeface="+mn-lt"/>
                <a:cs typeface="+mn-lt"/>
              </a:rPr>
              <a:t>Guidelines, annexes, </a:t>
            </a:r>
            <a:r>
              <a:rPr lang="en-US">
                <a:solidFill>
                  <a:srgbClr val="C00000"/>
                </a:solidFill>
                <a:ea typeface="+mn-lt"/>
                <a:cs typeface="+mn-lt"/>
              </a:rPr>
              <a:t>clarifications (Q&amp;A) and all other communication &amp; updates</a:t>
            </a:r>
            <a:r>
              <a:rPr lang="en-US">
                <a:ea typeface="+mn-lt"/>
                <a:cs typeface="+mn-lt"/>
              </a:rPr>
              <a:t>:</a:t>
            </a:r>
          </a:p>
          <a:p>
            <a:pPr marL="267970" indent="-267970">
              <a:buNone/>
            </a:pPr>
            <a:r>
              <a:rPr lang="en-US" b="1">
                <a:ea typeface="+mn-lt"/>
                <a:cs typeface="+mn-lt"/>
                <a:hlinkClick r:id="rId2"/>
              </a:rPr>
              <a:t>https://www.enabel.be/grants/</a:t>
            </a:r>
            <a:r>
              <a:rPr lang="en-US" b="1">
                <a:ea typeface="+mn-lt"/>
                <a:cs typeface="+mn-lt"/>
              </a:rPr>
              <a:t> </a:t>
            </a:r>
          </a:p>
          <a:p>
            <a:pPr marL="0" indent="0">
              <a:buNone/>
            </a:pPr>
            <a:endParaRPr lang="en-US" i="1">
              <a:solidFill>
                <a:srgbClr val="FF0000"/>
              </a:solidFill>
              <a:cs typeface="Calibri"/>
            </a:endParaRPr>
          </a:p>
          <a:p>
            <a:pPr marL="0" indent="0">
              <a:buNone/>
            </a:pPr>
            <a:r>
              <a:rPr lang="en-US" b="1" cap="all">
                <a:cs typeface="Calibri"/>
              </a:rPr>
              <a:t>Select UGANDA – OPEN CALLS - FILTER</a:t>
            </a:r>
            <a:endParaRPr lang="en-US" cap="all">
              <a:solidFill>
                <a:schemeClr val="tx1">
                  <a:lumMod val="65000"/>
                  <a:lumOff val="35000"/>
                </a:schemeClr>
              </a:solidFill>
              <a:cs typeface="Calibri"/>
            </a:endParaRPr>
          </a:p>
          <a:p>
            <a:pPr marL="0" indent="0">
              <a:buNone/>
            </a:pPr>
            <a:r>
              <a:rPr lang="en-US" cap="all">
                <a:solidFill>
                  <a:schemeClr val="tx1">
                    <a:lumMod val="65000"/>
                    <a:lumOff val="35000"/>
                  </a:schemeClr>
                </a:solidFill>
                <a:cs typeface="Calibri"/>
              </a:rPr>
              <a:t>reference number 22007-10050</a:t>
            </a:r>
          </a:p>
        </p:txBody>
      </p:sp>
    </p:spTree>
    <p:extLst>
      <p:ext uri="{BB962C8B-B14F-4D97-AF65-F5344CB8AC3E}">
        <p14:creationId xmlns:p14="http://schemas.microsoft.com/office/powerpoint/2010/main" val="8296906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68128" y="532274"/>
            <a:ext cx="8637789" cy="1325563"/>
          </a:xfrm>
        </p:spPr>
        <p:txBody>
          <a:bodyPr vert="horz" lIns="91440" tIns="45720" rIns="91440" bIns="45720" rtlCol="0" anchor="t">
            <a:normAutofit/>
          </a:bodyPr>
          <a:lstStyle/>
          <a:p>
            <a:r>
              <a:rPr lang="fr-BE" b="1">
                <a:solidFill>
                  <a:srgbClr val="C00000"/>
                </a:solidFill>
              </a:rPr>
              <a:t>6. Application </a:t>
            </a:r>
            <a:r>
              <a:rPr lang="fr-BE" b="1" err="1">
                <a:solidFill>
                  <a:srgbClr val="C00000"/>
                </a:solidFill>
              </a:rPr>
              <a:t>procedure</a:t>
            </a:r>
            <a:r>
              <a:rPr lang="fr-BE" b="1">
                <a:solidFill>
                  <a:srgbClr val="C00000"/>
                </a:solidFill>
              </a:rPr>
              <a:t> </a:t>
            </a:r>
            <a:endParaRPr lang="fr-BE" b="1">
              <a:solidFill>
                <a:srgbClr val="C00000"/>
              </a:solidFill>
              <a:cs typeface="Calibri"/>
            </a:endParaRPr>
          </a:p>
        </p:txBody>
      </p:sp>
      <p:sp>
        <p:nvSpPr>
          <p:cNvPr id="3" name="Content Placeholder 2"/>
          <p:cNvSpPr>
            <a:spLocks noGrp="1"/>
          </p:cNvSpPr>
          <p:nvPr>
            <p:ph idx="1"/>
          </p:nvPr>
        </p:nvSpPr>
        <p:spPr>
          <a:xfrm>
            <a:off x="1981200" y="1600201"/>
            <a:ext cx="8229600" cy="5096933"/>
          </a:xfrm>
        </p:spPr>
        <p:txBody>
          <a:bodyPr vert="horz" lIns="91440" tIns="45720" rIns="91440" bIns="45720" rtlCol="0" anchor="t">
            <a:normAutofit/>
          </a:bodyPr>
          <a:lstStyle/>
          <a:p>
            <a:pPr marL="0" indent="0">
              <a:buNone/>
            </a:pPr>
            <a:endParaRPr lang="en-US" cap="all">
              <a:solidFill>
                <a:schemeClr val="tx1">
                  <a:lumMod val="65000"/>
                  <a:lumOff val="35000"/>
                </a:schemeClr>
              </a:solidFill>
              <a:cs typeface="Calibri"/>
            </a:endParaRPr>
          </a:p>
          <a:p>
            <a:pPr marL="0" indent="0">
              <a:buNone/>
            </a:pPr>
            <a:r>
              <a:rPr lang="en-US" b="1" i="1" cap="all">
                <a:solidFill>
                  <a:srgbClr val="C00000"/>
                </a:solidFill>
                <a:cs typeface="Calibri"/>
              </a:rPr>
              <a:t>Remaining questions: </a:t>
            </a:r>
            <a:r>
              <a:rPr lang="en-GB" b="1" i="1" u="none" strike="noStrike" baseline="0">
                <a:solidFill>
                  <a:srgbClr val="0000FF"/>
                </a:solidFill>
              </a:rPr>
              <a:t>uga_csc_grants@enabel.be </a:t>
            </a:r>
          </a:p>
          <a:p>
            <a:pPr marL="0" indent="0">
              <a:buNone/>
            </a:pPr>
            <a:endParaRPr lang="en-GB" b="1" i="1">
              <a:solidFill>
                <a:srgbClr val="0000FF"/>
              </a:solidFill>
              <a:cs typeface="Calibri"/>
            </a:endParaRPr>
          </a:p>
          <a:p>
            <a:pPr marL="0" indent="0">
              <a:buNone/>
            </a:pPr>
            <a:r>
              <a:rPr lang="en-GB" b="1" i="1">
                <a:solidFill>
                  <a:srgbClr val="C00000"/>
                </a:solidFill>
                <a:cs typeface="Calibri"/>
              </a:rPr>
              <a:t>Subject: </a:t>
            </a:r>
            <a:r>
              <a:rPr lang="en-GB" b="1" i="1">
                <a:solidFill>
                  <a:srgbClr val="0000FF"/>
                </a:solidFill>
                <a:cs typeface="Calibri"/>
              </a:rPr>
              <a:t>reference number + name</a:t>
            </a:r>
            <a:endParaRPr lang="en-US" i="1">
              <a:solidFill>
                <a:srgbClr val="FF0000"/>
              </a:solidFill>
              <a:cs typeface="Calibri"/>
            </a:endParaRPr>
          </a:p>
        </p:txBody>
      </p:sp>
    </p:spTree>
    <p:extLst>
      <p:ext uri="{BB962C8B-B14F-4D97-AF65-F5344CB8AC3E}">
        <p14:creationId xmlns:p14="http://schemas.microsoft.com/office/powerpoint/2010/main" val="112551408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rPr>
              <a:t>6. </a:t>
            </a:r>
            <a:r>
              <a:rPr lang="fr-BE" b="1" err="1">
                <a:solidFill>
                  <a:srgbClr val="C00000"/>
                </a:solidFill>
              </a:rPr>
              <a:t>Submission</a:t>
            </a:r>
            <a:r>
              <a:rPr lang="fr-BE" b="1">
                <a:solidFill>
                  <a:srgbClr val="C00000"/>
                </a:solidFill>
              </a:rPr>
              <a:t> concept notes</a:t>
            </a:r>
            <a:endParaRPr lang="fr-BE"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a:solidFill>
                <a:schemeClr val="tx1">
                  <a:lumMod val="75000"/>
                  <a:lumOff val="25000"/>
                </a:schemeClr>
              </a:solidFill>
            </a:endParaRPr>
          </a:p>
          <a:p>
            <a:pPr marL="0" indent="0">
              <a:buNone/>
            </a:pPr>
            <a:r>
              <a:rPr lang="en-US">
                <a:solidFill>
                  <a:schemeClr val="tx1">
                    <a:lumMod val="75000"/>
                    <a:lumOff val="25000"/>
                  </a:schemeClr>
                </a:solidFill>
              </a:rPr>
              <a:t>Deadline for application</a:t>
            </a:r>
            <a:r>
              <a:rPr lang="en-US" b="1">
                <a:solidFill>
                  <a:schemeClr val="tx1">
                    <a:lumMod val="75000"/>
                    <a:lumOff val="25000"/>
                  </a:schemeClr>
                </a:solidFill>
              </a:rPr>
              <a:t>: </a:t>
            </a:r>
            <a:r>
              <a:rPr lang="en-US" b="1">
                <a:solidFill>
                  <a:srgbClr val="C00000"/>
                </a:solidFill>
              </a:rPr>
              <a:t>05/08/2024 at </a:t>
            </a:r>
            <a:r>
              <a:rPr lang="en-US" b="1" u="sng">
                <a:solidFill>
                  <a:srgbClr val="C00000"/>
                </a:solidFill>
              </a:rPr>
              <a:t>5 PM EAT</a:t>
            </a:r>
          </a:p>
          <a:p>
            <a:pPr marL="0" indent="0">
              <a:buNone/>
            </a:pPr>
            <a:endParaRPr lang="nl-BE">
              <a:solidFill>
                <a:schemeClr val="tx1">
                  <a:lumMod val="75000"/>
                  <a:lumOff val="25000"/>
                </a:schemeClr>
              </a:solidFill>
            </a:endParaRPr>
          </a:p>
          <a:p>
            <a:pPr marL="0" indent="0">
              <a:buNone/>
            </a:pPr>
            <a:r>
              <a:rPr lang="nl-BE" b="1">
                <a:solidFill>
                  <a:srgbClr val="C00000"/>
                </a:solidFill>
              </a:rPr>
              <a:t>!!! </a:t>
            </a:r>
            <a:r>
              <a:rPr lang="nl-BE">
                <a:solidFill>
                  <a:schemeClr val="tx1">
                    <a:lumMod val="75000"/>
                    <a:lumOff val="25000"/>
                  </a:schemeClr>
                </a:solidFill>
              </a:rPr>
              <a:t>Online submission form – </a:t>
            </a:r>
            <a:r>
              <a:rPr lang="nl-BE" b="1" i="1">
                <a:solidFill>
                  <a:schemeClr val="tx1">
                    <a:lumMod val="75000"/>
                    <a:lumOff val="25000"/>
                  </a:schemeClr>
                </a:solidFill>
              </a:rPr>
              <a:t>‘Submit’: </a:t>
            </a:r>
            <a:r>
              <a:rPr lang="en-GB" b="1" i="0" u="none" strike="noStrike" baseline="0">
                <a:solidFill>
                  <a:srgbClr val="0000FF"/>
                </a:solidFill>
              </a:rPr>
              <a:t>https://submit.link/2KE </a:t>
            </a:r>
            <a:endParaRPr lang="en-GB" sz="4400" b="1" i="0" u="none" strike="noStrike" baseline="0">
              <a:solidFill>
                <a:srgbClr val="0000FF"/>
              </a:solidFill>
            </a:endParaRPr>
          </a:p>
          <a:p>
            <a:pPr marL="0" indent="0">
              <a:buNone/>
            </a:pPr>
            <a:endParaRPr lang="en-GB" sz="2800" b="1">
              <a:solidFill>
                <a:srgbClr val="0000FF"/>
              </a:solidFill>
            </a:endParaRPr>
          </a:p>
          <a:p>
            <a:pPr marL="0" indent="0">
              <a:buNone/>
            </a:pPr>
            <a:r>
              <a:rPr lang="en-GB" sz="2800" b="1">
                <a:solidFill>
                  <a:srgbClr val="C00000"/>
                </a:solidFill>
              </a:rPr>
              <a:t>SUBMISSIONS BY EMAIL/POST </a:t>
            </a:r>
            <a:r>
              <a:rPr lang="en-GB" sz="2800" b="1" i="0" u="none" strike="noStrike" baseline="0">
                <a:solidFill>
                  <a:srgbClr val="C00000"/>
                </a:solidFill>
                <a:sym typeface="Wingdings" panose="05000000000000000000" pitchFamily="2" charset="2"/>
              </a:rPr>
              <a:t> AUTOMATIC REJECTION</a:t>
            </a:r>
          </a:p>
          <a:p>
            <a:pPr marL="0" indent="0">
              <a:buNone/>
            </a:pPr>
            <a:endParaRPr lang="en-US" sz="28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245622838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rPr>
              <a:t>6. </a:t>
            </a:r>
            <a:r>
              <a:rPr lang="fr-BE" b="1" err="1">
                <a:solidFill>
                  <a:srgbClr val="C00000"/>
                </a:solidFill>
              </a:rPr>
              <a:t>Submission</a:t>
            </a:r>
            <a:r>
              <a:rPr lang="fr-BE" b="1">
                <a:solidFill>
                  <a:srgbClr val="C00000"/>
                </a:solidFill>
              </a:rPr>
              <a:t> concept notes</a:t>
            </a:r>
            <a:endParaRPr lang="fr-BE"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1514167" y="1512443"/>
            <a:ext cx="9163665" cy="5000096"/>
          </a:xfrm>
          <a:prstGeom prst="rect">
            <a:avLst/>
          </a:prstGeom>
        </p:spPr>
        <p:txBody>
          <a:bodyPr vert="horz" lIns="91440" tIns="45720" rIns="91440" bIns="45720" rtlCol="0" anchor="t">
            <a:normAutofit fontScale="925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nl-BE">
                <a:solidFill>
                  <a:schemeClr val="tx1">
                    <a:lumMod val="75000"/>
                    <a:lumOff val="25000"/>
                  </a:schemeClr>
                </a:solidFill>
              </a:rPr>
              <a:t>Online submission form – </a:t>
            </a:r>
            <a:r>
              <a:rPr lang="nl-BE" b="1" i="1">
                <a:solidFill>
                  <a:schemeClr val="tx1">
                    <a:lumMod val="75000"/>
                    <a:lumOff val="25000"/>
                  </a:schemeClr>
                </a:solidFill>
              </a:rPr>
              <a:t>‘Submit’: </a:t>
            </a:r>
            <a:r>
              <a:rPr lang="en-GB" sz="2800" b="1" i="0" u="none" strike="noStrike" baseline="0">
                <a:solidFill>
                  <a:srgbClr val="0000FF"/>
                </a:solidFill>
              </a:rPr>
              <a:t>https://submit.link/2KE </a:t>
            </a:r>
            <a:endParaRPr lang="en-GB" sz="8800" b="1" i="0" u="none" strike="noStrike" baseline="0">
              <a:solidFill>
                <a:srgbClr val="0000FF"/>
              </a:solidFill>
            </a:endParaRPr>
          </a:p>
          <a:p>
            <a:pPr marL="0" indent="0">
              <a:buNone/>
            </a:pPr>
            <a:endParaRPr lang="en-GB" sz="2800" b="1">
              <a:solidFill>
                <a:srgbClr val="0000FF"/>
              </a:solidFill>
            </a:endParaRPr>
          </a:p>
          <a:p>
            <a:pPr marL="0" indent="0">
              <a:buNone/>
            </a:pPr>
            <a:r>
              <a:rPr lang="en-GB" sz="2800" b="1" i="1" u="none" strike="noStrike" baseline="0">
                <a:solidFill>
                  <a:srgbClr val="C00000"/>
                </a:solidFill>
                <a:highlight>
                  <a:srgbClr val="FFFF00"/>
                </a:highlight>
              </a:rPr>
              <a:t>Demo </a:t>
            </a:r>
            <a:endParaRPr lang="en-GB" sz="2800" b="1" i="1" u="none" strike="noStrike" baseline="0">
              <a:solidFill>
                <a:srgbClr val="C00000"/>
              </a:solidFill>
              <a:highlight>
                <a:srgbClr val="FFFF00"/>
              </a:highlight>
              <a:sym typeface="Wingdings" panose="05000000000000000000" pitchFamily="2" charset="2"/>
            </a:endParaRPr>
          </a:p>
          <a:p>
            <a:pPr marL="0" indent="0">
              <a:buNone/>
            </a:pPr>
            <a:endParaRPr lang="en-US" sz="2800" b="1">
              <a:solidFill>
                <a:srgbClr val="C00000"/>
              </a:solidFill>
            </a:endParaRPr>
          </a:p>
          <a:p>
            <a:pPr>
              <a:buFontTx/>
              <a:buChar char="-"/>
            </a:pPr>
            <a:r>
              <a:rPr lang="en-US" sz="2800" b="1">
                <a:solidFill>
                  <a:srgbClr val="C00000"/>
                </a:solidFill>
              </a:rPr>
              <a:t>Avoid last minute submission; </a:t>
            </a:r>
            <a:r>
              <a:rPr lang="en-US" sz="2800">
                <a:solidFill>
                  <a:srgbClr val="C00000"/>
                </a:solidFill>
              </a:rPr>
              <a:t>System automatically closes when past deadline</a:t>
            </a:r>
          </a:p>
          <a:p>
            <a:pPr>
              <a:buFontTx/>
              <a:buChar char="-"/>
            </a:pPr>
            <a:r>
              <a:rPr lang="en-US" sz="2800">
                <a:solidFill>
                  <a:srgbClr val="C00000"/>
                </a:solidFill>
              </a:rPr>
              <a:t>Start working on a</a:t>
            </a:r>
            <a:r>
              <a:rPr lang="en-US" sz="2800" b="1">
                <a:solidFill>
                  <a:srgbClr val="C00000"/>
                </a:solidFill>
              </a:rPr>
              <a:t> draft </a:t>
            </a:r>
            <a:r>
              <a:rPr lang="en-US" sz="2800">
                <a:solidFill>
                  <a:srgbClr val="C00000"/>
                </a:solidFill>
              </a:rPr>
              <a:t>timely (you can always go back to your draft, it saves automatically</a:t>
            </a:r>
            <a:r>
              <a:rPr lang="en-US" sz="2400">
                <a:solidFill>
                  <a:srgbClr val="C00000"/>
                </a:solidFill>
              </a:rPr>
              <a:t>)</a:t>
            </a:r>
          </a:p>
          <a:p>
            <a:pPr>
              <a:buFontTx/>
              <a:buChar char="-"/>
            </a:pPr>
            <a:r>
              <a:rPr lang="en-US" sz="2800" b="1">
                <a:solidFill>
                  <a:srgbClr val="C00000"/>
                </a:solidFill>
              </a:rPr>
              <a:t>Get documentation (annexes to the application file) ready </a:t>
            </a:r>
            <a:r>
              <a:rPr lang="en-US" sz="2800">
                <a:solidFill>
                  <a:srgbClr val="C00000"/>
                </a:solidFill>
              </a:rPr>
              <a:t>on time; you cannot proceed to uploading application file before uploading the annexes)</a:t>
            </a:r>
          </a:p>
          <a:p>
            <a:pPr lvl="1">
              <a:buFontTx/>
              <a:buChar char="-"/>
            </a:pPr>
            <a:endParaRPr lang="en-US" sz="2400">
              <a:solidFill>
                <a:srgbClr val="C00000"/>
              </a:solidFill>
            </a:endParaRPr>
          </a:p>
          <a:p>
            <a:pPr lvl="1">
              <a:buFontTx/>
              <a:buChar char="-"/>
            </a:pPr>
            <a:endParaRPr lang="en-US" sz="2400" b="1">
              <a:solidFill>
                <a:srgbClr val="C00000"/>
              </a:solidFill>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571843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t">
            <a:normAutofit/>
          </a:bodyPr>
          <a:lstStyle/>
          <a:p>
            <a:r>
              <a:rPr lang="fr-BE" b="1">
                <a:solidFill>
                  <a:srgbClr val="C00000"/>
                </a:solidFill>
              </a:rPr>
              <a:t>6. </a:t>
            </a:r>
            <a:r>
              <a:rPr lang="fr-BE" b="1" err="1">
                <a:solidFill>
                  <a:srgbClr val="C00000"/>
                </a:solidFill>
              </a:rPr>
              <a:t>Submission</a:t>
            </a:r>
            <a:r>
              <a:rPr lang="fr-BE" b="1">
                <a:solidFill>
                  <a:srgbClr val="C00000"/>
                </a:solidFill>
              </a:rPr>
              <a:t> concept notes</a:t>
            </a:r>
            <a:endParaRPr lang="fr-BE"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chemeClr val="tx1">
                  <a:lumMod val="75000"/>
                  <a:lumOff val="25000"/>
                </a:schemeClr>
              </a:solidFill>
              <a:cs typeface="Calibri"/>
            </a:endParaRPr>
          </a:p>
          <a:p>
            <a:pPr marL="0" indent="0">
              <a:buNone/>
            </a:pPr>
            <a:endParaRPr lang="en-US" i="1">
              <a:solidFill>
                <a:schemeClr val="tx1">
                  <a:lumMod val="75000"/>
                  <a:lumOff val="25000"/>
                </a:schemeClr>
              </a:solidFill>
              <a:cs typeface="Calibri"/>
            </a:endParaRPr>
          </a:p>
          <a:p>
            <a:pPr>
              <a:buFontTx/>
              <a:buChar char="-"/>
            </a:pPr>
            <a:r>
              <a:rPr lang="en-US" b="1">
                <a:solidFill>
                  <a:schemeClr val="tx1">
                    <a:lumMod val="75000"/>
                    <a:lumOff val="25000"/>
                  </a:schemeClr>
                </a:solidFill>
                <a:cs typeface="Calibri"/>
              </a:rPr>
              <a:t>Timely</a:t>
            </a:r>
            <a:endParaRPr lang="en-US" b="1">
              <a:solidFill>
                <a:schemeClr val="tx1">
                  <a:lumMod val="75000"/>
                  <a:lumOff val="25000"/>
                </a:schemeClr>
              </a:solidFill>
              <a:ea typeface="Calibri"/>
              <a:cs typeface="Calibri"/>
            </a:endParaRPr>
          </a:p>
          <a:p>
            <a:pPr>
              <a:buFontTx/>
              <a:buChar char="-"/>
            </a:pPr>
            <a:r>
              <a:rPr lang="en-US" b="1">
                <a:solidFill>
                  <a:schemeClr val="tx1">
                    <a:lumMod val="75000"/>
                    <a:lumOff val="25000"/>
                  </a:schemeClr>
                </a:solidFill>
                <a:cs typeface="Calibri"/>
              </a:rPr>
              <a:t>Complete (guide + declaration + annexes)</a:t>
            </a:r>
            <a:endParaRPr lang="en-US" b="1">
              <a:solidFill>
                <a:schemeClr val="tx1">
                  <a:lumMod val="75000"/>
                  <a:lumOff val="25000"/>
                </a:schemeClr>
              </a:solidFill>
              <a:ea typeface="Calibri"/>
              <a:cs typeface="Calibri"/>
            </a:endParaRPr>
          </a:p>
          <a:p>
            <a:pPr>
              <a:buFontTx/>
              <a:buChar char="-"/>
            </a:pPr>
            <a:r>
              <a:rPr lang="en-US" b="1">
                <a:solidFill>
                  <a:schemeClr val="tx1">
                    <a:lumMod val="75000"/>
                    <a:lumOff val="25000"/>
                  </a:schemeClr>
                </a:solidFill>
                <a:cs typeface="Calibri"/>
              </a:rPr>
              <a:t>and following the procedure (use the template!) </a:t>
            </a:r>
            <a:endParaRPr lang="en-US" b="1">
              <a:solidFill>
                <a:schemeClr val="tx1">
                  <a:lumMod val="75000"/>
                  <a:lumOff val="25000"/>
                </a:schemeClr>
              </a:solidFill>
              <a:ea typeface="Calibri"/>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40691486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409472" cy="1325563"/>
          </a:xfrm>
        </p:spPr>
        <p:txBody>
          <a:bodyPr vert="horz" lIns="91440" tIns="45720" rIns="91440" bIns="45720" rtlCol="0" anchor="t">
            <a:normAutofit/>
          </a:bodyPr>
          <a:lstStyle/>
          <a:p>
            <a:r>
              <a:rPr lang="fr-BE" b="1">
                <a:solidFill>
                  <a:srgbClr val="C00000"/>
                </a:solidFill>
              </a:rPr>
              <a:t>6. Evaluation and </a:t>
            </a:r>
            <a:r>
              <a:rPr lang="fr-BE" b="1" err="1">
                <a:solidFill>
                  <a:srgbClr val="C00000"/>
                </a:solidFill>
              </a:rPr>
              <a:t>selection</a:t>
            </a:r>
            <a:r>
              <a:rPr lang="fr-BE" b="1">
                <a:solidFill>
                  <a:srgbClr val="C00000"/>
                </a:solidFill>
              </a:rPr>
              <a:t> </a:t>
            </a:r>
            <a:r>
              <a:rPr lang="fr-BE" b="1" err="1">
                <a:solidFill>
                  <a:srgbClr val="C00000"/>
                </a:solidFill>
              </a:rPr>
              <a:t>procedure</a:t>
            </a:r>
            <a:r>
              <a:rPr lang="fr-BE" b="1">
                <a:solidFill>
                  <a:srgbClr val="C00000"/>
                </a:solidFill>
              </a:rPr>
              <a:t> – Concept notes</a:t>
            </a:r>
            <a:endParaRPr lang="fr-BE"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8" name="Table 7">
            <a:extLst>
              <a:ext uri="{FF2B5EF4-FFF2-40B4-BE49-F238E27FC236}">
                <a16:creationId xmlns:a16="http://schemas.microsoft.com/office/drawing/2014/main" id="{62580D96-EB26-9D74-7B1C-D701D5537C89}"/>
              </a:ext>
            </a:extLst>
          </p:cNvPr>
          <p:cNvGraphicFramePr>
            <a:graphicFrameLocks noGrp="1"/>
          </p:cNvGraphicFramePr>
          <p:nvPr>
            <p:extLst>
              <p:ext uri="{D42A27DB-BD31-4B8C-83A1-F6EECF244321}">
                <p14:modId xmlns:p14="http://schemas.microsoft.com/office/powerpoint/2010/main" val="2993925212"/>
              </p:ext>
            </p:extLst>
          </p:nvPr>
        </p:nvGraphicFramePr>
        <p:xfrm>
          <a:off x="1412240" y="1825624"/>
          <a:ext cx="9409472" cy="4543884"/>
        </p:xfrm>
        <a:graphic>
          <a:graphicData uri="http://schemas.openxmlformats.org/drawingml/2006/table">
            <a:tbl>
              <a:tblPr/>
              <a:tblGrid>
                <a:gridCol w="4912910">
                  <a:extLst>
                    <a:ext uri="{9D8B030D-6E8A-4147-A177-3AD203B41FA5}">
                      <a16:colId xmlns:a16="http://schemas.microsoft.com/office/drawing/2014/main" val="2706308113"/>
                    </a:ext>
                  </a:extLst>
                </a:gridCol>
                <a:gridCol w="2281589">
                  <a:extLst>
                    <a:ext uri="{9D8B030D-6E8A-4147-A177-3AD203B41FA5}">
                      <a16:colId xmlns:a16="http://schemas.microsoft.com/office/drawing/2014/main" val="183985823"/>
                    </a:ext>
                  </a:extLst>
                </a:gridCol>
                <a:gridCol w="2214973">
                  <a:extLst>
                    <a:ext uri="{9D8B030D-6E8A-4147-A177-3AD203B41FA5}">
                      <a16:colId xmlns:a16="http://schemas.microsoft.com/office/drawing/2014/main" val="1726079231"/>
                    </a:ext>
                  </a:extLst>
                </a:gridCol>
              </a:tblGrid>
              <a:tr h="344660">
                <a:tc>
                  <a:txBody>
                    <a:bodyPr/>
                    <a:lstStyle/>
                    <a:p>
                      <a:pPr algn="l" rtl="0" fontAlgn="base"/>
                      <a:r>
                        <a:rPr lang="en-GB" sz="2000" b="0" i="0">
                          <a:solidFill>
                            <a:srgbClr val="404040"/>
                          </a:solidFill>
                          <a:effectLst/>
                          <a:latin typeface="+mn-lt"/>
                        </a:rPr>
                        <a:t> </a:t>
                      </a:r>
                    </a:p>
                  </a:txBody>
                  <a:tcPr>
                    <a:lnL w="6350" cap="flat" cmpd="sng" algn="ctr">
                      <a:solidFill>
                        <a:srgbClr val="101202"/>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rgbClr val="101202"/>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1" i="0">
                          <a:solidFill>
                            <a:srgbClr val="000000"/>
                          </a:solidFill>
                          <a:effectLst/>
                          <a:latin typeface="+mn-lt"/>
                        </a:rPr>
                        <a:t>Date</a:t>
                      </a:r>
                      <a:r>
                        <a:rPr lang="en-GB" sz="2000" b="0" i="0">
                          <a:solidFill>
                            <a:srgbClr val="000000"/>
                          </a:solidFill>
                          <a:effectLst/>
                          <a:latin typeface="+mn-lt"/>
                        </a:rPr>
                        <a:t>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rgbClr val="B01602"/>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1" i="0">
                          <a:solidFill>
                            <a:srgbClr val="404040"/>
                          </a:solidFill>
                          <a:effectLst/>
                          <a:highlight>
                            <a:srgbClr val="FFFFFF"/>
                          </a:highlight>
                          <a:latin typeface="+mn-lt"/>
                        </a:rPr>
                        <a:t>Time</a:t>
                      </a:r>
                      <a:r>
                        <a:rPr lang="en-GB" sz="2000" b="0" i="0">
                          <a:solidFill>
                            <a:srgbClr val="404040"/>
                          </a:solidFill>
                          <a:effectLst/>
                          <a:highlight>
                            <a:srgbClr val="FFFFFF"/>
                          </a:highlight>
                          <a:latin typeface="+mn-lt"/>
                        </a:rPr>
                        <a:t> </a:t>
                      </a:r>
                      <a:endParaRPr lang="en-GB" sz="4400" b="0" i="0">
                        <a:effectLst/>
                        <a:highlight>
                          <a:srgbClr val="FFFFFF"/>
                        </a:highlight>
                        <a:latin typeface="+mn-lt"/>
                      </a:endParaRPr>
                    </a:p>
                  </a:txBody>
                  <a:tcPr>
                    <a:lnL w="6350" cap="flat" cmpd="sng" algn="ctr">
                      <a:solidFill>
                        <a:srgbClr val="B01602"/>
                      </a:solidFill>
                      <a:prstDash val="solid"/>
                      <a:round/>
                      <a:headEnd type="none" w="med" len="med"/>
                      <a:tailEnd type="none" w="med" len="med"/>
                    </a:lnL>
                    <a:lnR w="6350" cap="flat" cmpd="sng" algn="ctr">
                      <a:solidFill>
                        <a:srgbClr val="B01602"/>
                      </a:solidFill>
                      <a:prstDash val="solid"/>
                      <a:round/>
                      <a:headEnd type="none" w="med" len="med"/>
                      <a:tailEnd type="none" w="med" len="med"/>
                    </a:lnR>
                    <a:lnT w="6350" cap="flat" cmpd="sng" algn="ctr">
                      <a:solidFill>
                        <a:srgbClr val="B01602"/>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extLst>
                  <a:ext uri="{0D108BD9-81ED-4DB2-BD59-A6C34878D82A}">
                    <a16:rowId xmlns:a16="http://schemas.microsoft.com/office/drawing/2014/main" val="2599909430"/>
                  </a:ext>
                </a:extLst>
              </a:tr>
              <a:tr h="560073">
                <a:tc>
                  <a:txBody>
                    <a:bodyPr/>
                    <a:lstStyle/>
                    <a:p>
                      <a:pPr algn="l" rtl="0" fontAlgn="base"/>
                      <a:r>
                        <a:rPr lang="en-US" sz="2000" b="1" i="0">
                          <a:solidFill>
                            <a:srgbClr val="404040"/>
                          </a:solidFill>
                          <a:effectLst/>
                          <a:highlight>
                            <a:srgbClr val="FFFFFF"/>
                          </a:highlight>
                          <a:latin typeface="+mn-lt"/>
                        </a:rPr>
                        <a:t>Publication of Call for Proposals</a:t>
                      </a:r>
                      <a:r>
                        <a:rPr lang="en-US" sz="2000" b="0" i="0">
                          <a:solidFill>
                            <a:srgbClr val="404040"/>
                          </a:solidFill>
                          <a:effectLst/>
                          <a:highlight>
                            <a:srgbClr val="FFFFFF"/>
                          </a:highlight>
                          <a:latin typeface="+mn-lt"/>
                        </a:rPr>
                        <a:t> </a:t>
                      </a:r>
                      <a:endParaRPr lang="en-US"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a:solidFill>
                            <a:srgbClr val="404040"/>
                          </a:solidFill>
                          <a:effectLst/>
                          <a:latin typeface="+mn-lt"/>
                        </a:rPr>
                        <a:t>July 4th, 2024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NA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361205036"/>
                  </a:ext>
                </a:extLst>
              </a:tr>
              <a:tr h="560073">
                <a:tc>
                  <a:txBody>
                    <a:bodyPr/>
                    <a:lstStyle/>
                    <a:p>
                      <a:pPr algn="l" rtl="0" fontAlgn="base"/>
                      <a:r>
                        <a:rPr lang="en-GB" sz="2000" b="1" i="0">
                          <a:solidFill>
                            <a:srgbClr val="404040"/>
                          </a:solidFill>
                          <a:effectLst/>
                          <a:highlight>
                            <a:srgbClr val="FFFFFF"/>
                          </a:highlight>
                          <a:latin typeface="+mn-lt"/>
                        </a:rPr>
                        <a:t>Information meetings</a:t>
                      </a:r>
                      <a:r>
                        <a:rPr lang="en-GB" sz="2000" b="0" i="0">
                          <a:solidFill>
                            <a:srgbClr val="404040"/>
                          </a:solidFill>
                          <a:effectLst/>
                          <a:highlight>
                            <a:srgbClr val="FFFFFF"/>
                          </a:highlight>
                          <a:latin typeface="+mn-lt"/>
                        </a:rPr>
                        <a:t> </a:t>
                      </a:r>
                      <a:endParaRPr lang="en-GB"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US" sz="2000" b="0" i="0">
                          <a:effectLst/>
                          <a:latin typeface="+mn-lt"/>
                        </a:rPr>
                        <a:t>July 9</a:t>
                      </a:r>
                      <a:r>
                        <a:rPr lang="en-US" sz="1600" b="0" i="0" baseline="30000">
                          <a:effectLst/>
                          <a:latin typeface="+mn-lt"/>
                        </a:rPr>
                        <a:t>th</a:t>
                      </a:r>
                      <a:r>
                        <a:rPr lang="en-US" sz="2000" b="0" i="0">
                          <a:effectLst/>
                          <a:latin typeface="+mn-lt"/>
                        </a:rPr>
                        <a:t>, 10</a:t>
                      </a:r>
                      <a:r>
                        <a:rPr lang="en-US" sz="1600" b="0" i="0" baseline="30000">
                          <a:effectLst/>
                          <a:latin typeface="+mn-lt"/>
                        </a:rPr>
                        <a:t>th</a:t>
                      </a:r>
                      <a:r>
                        <a:rPr lang="en-US" sz="2000" b="0" i="0">
                          <a:effectLst/>
                          <a:latin typeface="+mn-lt"/>
                        </a:rPr>
                        <a:t>, 11</a:t>
                      </a:r>
                      <a:r>
                        <a:rPr lang="en-US" sz="2000" b="0" i="0" baseline="30000">
                          <a:effectLst/>
                          <a:latin typeface="+mn-lt"/>
                        </a:rPr>
                        <a:t>th</a:t>
                      </a:r>
                      <a:r>
                        <a:rPr lang="en-US" sz="2000" b="0" i="0">
                          <a:effectLst/>
                          <a:latin typeface="+mn-lt"/>
                        </a:rPr>
                        <a:t> 2024  </a:t>
                      </a:r>
                      <a:endParaRPr lang="en-US"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nl-BE" sz="2000" b="0" i="0">
                          <a:solidFill>
                            <a:srgbClr val="000000"/>
                          </a:solidFill>
                          <a:effectLst/>
                          <a:latin typeface="+mn-lt"/>
                        </a:rPr>
                        <a:t>9</a:t>
                      </a:r>
                      <a:r>
                        <a:rPr lang="en-GB" sz="2000" b="0" i="0">
                          <a:solidFill>
                            <a:srgbClr val="000000"/>
                          </a:solidFill>
                          <a:effectLst/>
                          <a:latin typeface="+mn-lt"/>
                        </a:rPr>
                        <a:t> am – 1 pm</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704169748"/>
                  </a:ext>
                </a:extLst>
              </a:tr>
              <a:tr h="775486">
                <a:tc>
                  <a:txBody>
                    <a:bodyPr/>
                    <a:lstStyle/>
                    <a:p>
                      <a:pPr algn="l" rtl="0" fontAlgn="base"/>
                      <a:r>
                        <a:rPr lang="en-US" sz="2000" b="1" i="0">
                          <a:solidFill>
                            <a:srgbClr val="404040"/>
                          </a:solidFill>
                          <a:effectLst/>
                          <a:highlight>
                            <a:srgbClr val="FFFFFF"/>
                          </a:highlight>
                          <a:latin typeface="+mn-lt"/>
                        </a:rPr>
                        <a:t>Deadline for clarification requests to the contracting authority</a:t>
                      </a:r>
                      <a:r>
                        <a:rPr lang="en-US" sz="2000" b="0" i="0">
                          <a:solidFill>
                            <a:srgbClr val="404040"/>
                          </a:solidFill>
                          <a:effectLst/>
                          <a:highlight>
                            <a:srgbClr val="FFFFFF"/>
                          </a:highlight>
                          <a:latin typeface="+mn-lt"/>
                        </a:rPr>
                        <a:t> </a:t>
                      </a:r>
                      <a:endParaRPr lang="en-US"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a:solidFill>
                            <a:srgbClr val="404040"/>
                          </a:solidFill>
                          <a:effectLst/>
                          <a:latin typeface="+mn-lt"/>
                        </a:rPr>
                        <a:t>July 16</a:t>
                      </a:r>
                      <a:r>
                        <a:rPr lang="en-GB" sz="1600" b="0" i="0" baseline="30000">
                          <a:solidFill>
                            <a:srgbClr val="404040"/>
                          </a:solidFill>
                          <a:effectLst/>
                          <a:latin typeface="+mn-lt"/>
                        </a:rPr>
                        <a:t>th</a:t>
                      </a:r>
                      <a:r>
                        <a:rPr lang="en-GB" sz="2000" b="0" i="0">
                          <a:solidFill>
                            <a:srgbClr val="404040"/>
                          </a:solidFill>
                          <a:effectLst/>
                          <a:latin typeface="+mn-lt"/>
                        </a:rPr>
                        <a:t>, 2024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5:00 pm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10002740"/>
                  </a:ext>
                </a:extLst>
              </a:tr>
              <a:tr h="775486">
                <a:tc>
                  <a:txBody>
                    <a:bodyPr/>
                    <a:lstStyle/>
                    <a:p>
                      <a:pPr algn="l" rtl="0" fontAlgn="base"/>
                      <a:r>
                        <a:rPr lang="en-US" sz="2000" b="1" i="0">
                          <a:solidFill>
                            <a:srgbClr val="404040"/>
                          </a:solidFill>
                          <a:effectLst/>
                          <a:highlight>
                            <a:srgbClr val="FFFFFF"/>
                          </a:highlight>
                          <a:latin typeface="+mn-lt"/>
                        </a:rPr>
                        <a:t>Last date on which clarifications are given by the contracting authority</a:t>
                      </a:r>
                      <a:r>
                        <a:rPr lang="en-US" sz="2000" b="0" i="0">
                          <a:solidFill>
                            <a:srgbClr val="404040"/>
                          </a:solidFill>
                          <a:effectLst/>
                          <a:highlight>
                            <a:srgbClr val="FFFFFF"/>
                          </a:highlight>
                          <a:latin typeface="+mn-lt"/>
                        </a:rPr>
                        <a:t> </a:t>
                      </a:r>
                      <a:endParaRPr lang="en-US"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a:solidFill>
                            <a:srgbClr val="404040"/>
                          </a:solidFill>
                          <a:effectLst/>
                          <a:latin typeface="+mn-lt"/>
                        </a:rPr>
                        <a:t>July 26</a:t>
                      </a:r>
                      <a:r>
                        <a:rPr lang="en-GB" sz="1600" b="0" i="0" baseline="30000">
                          <a:solidFill>
                            <a:srgbClr val="404040"/>
                          </a:solidFill>
                          <a:effectLst/>
                          <a:latin typeface="+mn-lt"/>
                        </a:rPr>
                        <a:t>th</a:t>
                      </a:r>
                      <a:r>
                        <a:rPr lang="en-GB" sz="2000" b="0" i="0">
                          <a:solidFill>
                            <a:srgbClr val="404040"/>
                          </a:solidFill>
                          <a:effectLst/>
                          <a:latin typeface="+mn-lt"/>
                        </a:rPr>
                        <a:t>, 2024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5:00 pm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036002268"/>
                  </a:ext>
                </a:extLst>
              </a:tr>
              <a:tr h="560073">
                <a:tc>
                  <a:txBody>
                    <a:bodyPr/>
                    <a:lstStyle/>
                    <a:p>
                      <a:pPr algn="l" rtl="0" fontAlgn="base"/>
                      <a:r>
                        <a:rPr lang="en-US" sz="2000" b="1" i="0">
                          <a:solidFill>
                            <a:srgbClr val="404040"/>
                          </a:solidFill>
                          <a:effectLst/>
                          <a:highlight>
                            <a:srgbClr val="FFFFFF"/>
                          </a:highlight>
                          <a:latin typeface="+mn-lt"/>
                        </a:rPr>
                        <a:t>Submission deadline for concept notes</a:t>
                      </a:r>
                      <a:r>
                        <a:rPr lang="en-US" sz="2000" b="0" i="0">
                          <a:solidFill>
                            <a:srgbClr val="404040"/>
                          </a:solidFill>
                          <a:effectLst/>
                          <a:highlight>
                            <a:srgbClr val="FFFFFF"/>
                          </a:highlight>
                          <a:latin typeface="+mn-lt"/>
                        </a:rPr>
                        <a:t> </a:t>
                      </a:r>
                      <a:endParaRPr lang="en-US"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a:solidFill>
                            <a:srgbClr val="404040"/>
                          </a:solidFill>
                          <a:effectLst/>
                          <a:latin typeface="+mn-lt"/>
                        </a:rPr>
                        <a:t>August 5</a:t>
                      </a:r>
                      <a:r>
                        <a:rPr lang="en-GB" sz="1600" b="0" i="0" baseline="30000">
                          <a:solidFill>
                            <a:srgbClr val="404040"/>
                          </a:solidFill>
                          <a:effectLst/>
                          <a:latin typeface="+mn-lt"/>
                        </a:rPr>
                        <a:t>th</a:t>
                      </a:r>
                      <a:r>
                        <a:rPr lang="en-GB" sz="2000" b="0" i="0">
                          <a:solidFill>
                            <a:srgbClr val="404040"/>
                          </a:solidFill>
                          <a:effectLst/>
                          <a:latin typeface="+mn-lt"/>
                        </a:rPr>
                        <a:t>, 2024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5:00 pm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02512841"/>
                  </a:ext>
                </a:extLst>
              </a:tr>
              <a:tr h="775486">
                <a:tc>
                  <a:txBody>
                    <a:bodyPr/>
                    <a:lstStyle/>
                    <a:p>
                      <a:pPr algn="l" rtl="0" fontAlgn="base"/>
                      <a:r>
                        <a:rPr lang="en-US" sz="2000" b="1" i="0">
                          <a:solidFill>
                            <a:srgbClr val="404040"/>
                          </a:solidFill>
                          <a:effectLst/>
                          <a:highlight>
                            <a:srgbClr val="FFFFFF"/>
                          </a:highlight>
                          <a:latin typeface="+mn-lt"/>
                        </a:rPr>
                        <a:t>Opening, administrative checks and evaluation of concept notes </a:t>
                      </a:r>
                      <a:r>
                        <a:rPr lang="en-US" sz="2000" b="0" i="0">
                          <a:solidFill>
                            <a:srgbClr val="404040"/>
                          </a:solidFill>
                          <a:effectLst/>
                          <a:highlight>
                            <a:srgbClr val="FFFFFF"/>
                          </a:highlight>
                          <a:latin typeface="+mn-lt"/>
                        </a:rPr>
                        <a:t> </a:t>
                      </a:r>
                      <a:endParaRPr lang="en-US" sz="4400" b="0" i="0">
                        <a:effectLst/>
                        <a:highlight>
                          <a:srgbClr val="FFFFFF"/>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2000" b="0" i="0">
                          <a:solidFill>
                            <a:srgbClr val="404040"/>
                          </a:solidFill>
                          <a:effectLst/>
                          <a:highlight>
                            <a:srgbClr val="FFFF00"/>
                          </a:highlight>
                          <a:latin typeface="+mn-lt"/>
                        </a:rPr>
                        <a:t>August 6</a:t>
                      </a:r>
                      <a:r>
                        <a:rPr lang="en-GB" sz="1600" b="0" i="0" baseline="30000">
                          <a:solidFill>
                            <a:srgbClr val="404040"/>
                          </a:solidFill>
                          <a:effectLst/>
                          <a:highlight>
                            <a:srgbClr val="FFFF00"/>
                          </a:highlight>
                          <a:latin typeface="+mn-lt"/>
                        </a:rPr>
                        <a:t>th </a:t>
                      </a:r>
                      <a:r>
                        <a:rPr lang="en-GB" sz="2000" b="0" i="0">
                          <a:solidFill>
                            <a:srgbClr val="404040"/>
                          </a:solidFill>
                          <a:effectLst/>
                          <a:highlight>
                            <a:srgbClr val="FFFF00"/>
                          </a:highlight>
                          <a:latin typeface="+mn-lt"/>
                        </a:rPr>
                        <a:t>– 20</a:t>
                      </a:r>
                      <a:r>
                        <a:rPr lang="en-GB" sz="1600" b="0" i="0" baseline="30000">
                          <a:solidFill>
                            <a:srgbClr val="404040"/>
                          </a:solidFill>
                          <a:effectLst/>
                          <a:highlight>
                            <a:srgbClr val="FFFF00"/>
                          </a:highlight>
                          <a:latin typeface="+mn-lt"/>
                        </a:rPr>
                        <a:t>th</a:t>
                      </a:r>
                      <a:r>
                        <a:rPr lang="en-GB" sz="2000" b="0" i="0">
                          <a:solidFill>
                            <a:srgbClr val="404040"/>
                          </a:solidFill>
                          <a:effectLst/>
                          <a:highlight>
                            <a:srgbClr val="FFFF00"/>
                          </a:highlight>
                          <a:latin typeface="+mn-lt"/>
                        </a:rPr>
                        <a:t>, 2024* </a:t>
                      </a:r>
                      <a:endParaRPr lang="en-GB" sz="4400" b="0" i="0">
                        <a:effectLst/>
                        <a:highlight>
                          <a:srgbClr val="FFFF00"/>
                        </a:highligh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2000" b="0" i="0">
                          <a:solidFill>
                            <a:srgbClr val="404040"/>
                          </a:solidFill>
                          <a:effectLst/>
                          <a:latin typeface="+mn-lt"/>
                        </a:rPr>
                        <a:t>NA </a:t>
                      </a:r>
                      <a:endParaRPr lang="en-GB" sz="4400" b="0" i="0">
                        <a:effectLst/>
                        <a:latin typeface="+mn-lt"/>
                      </a:endParaRPr>
                    </a:p>
                  </a:txBody>
                  <a:tcP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98049028"/>
                  </a:ext>
                </a:extLst>
              </a:tr>
            </a:tbl>
          </a:graphicData>
        </a:graphic>
      </p:graphicFrame>
    </p:spTree>
    <p:extLst>
      <p:ext uri="{BB962C8B-B14F-4D97-AF65-F5344CB8AC3E}">
        <p14:creationId xmlns:p14="http://schemas.microsoft.com/office/powerpoint/2010/main" val="35038364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906743" cy="1325563"/>
          </a:xfrm>
        </p:spPr>
        <p:txBody>
          <a:bodyPr>
            <a:normAutofit/>
          </a:bodyPr>
          <a:lstStyle/>
          <a:p>
            <a:r>
              <a:rPr lang="fr-BE" b="1">
                <a:solidFill>
                  <a:srgbClr val="C00000"/>
                </a:solidFill>
              </a:rPr>
              <a:t>1. </a:t>
            </a:r>
            <a:r>
              <a:rPr lang="fr-BE" b="1" err="1">
                <a:solidFill>
                  <a:srgbClr val="C00000"/>
                </a:solidFill>
              </a:rPr>
              <a:t>Result</a:t>
            </a:r>
            <a:r>
              <a:rPr lang="fr-BE" b="1">
                <a:solidFill>
                  <a:srgbClr val="C00000"/>
                </a:solidFill>
              </a:rPr>
              <a:t> 4 – </a:t>
            </a:r>
            <a:r>
              <a:rPr lang="fr-BE" b="1" i="1" err="1">
                <a:solidFill>
                  <a:srgbClr val="C00000"/>
                </a:solidFill>
              </a:rPr>
              <a:t>Entrepreneurship</a:t>
            </a:r>
            <a:r>
              <a:rPr lang="fr-BE" b="1" i="1">
                <a:solidFill>
                  <a:srgbClr val="C00000"/>
                </a:solidFill>
              </a:rPr>
              <a:t> promotion</a:t>
            </a:r>
            <a:endParaRPr lang="en-US" b="1" i="1">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a:bodyPr>
          <a:lstStyle/>
          <a:p>
            <a:r>
              <a:rPr lang="en-US"/>
              <a:t>Address barriers to local economic integration for </a:t>
            </a:r>
            <a:r>
              <a:rPr lang="en-US" b="1"/>
              <a:t>vulnerable</a:t>
            </a:r>
            <a:r>
              <a:rPr lang="en-US"/>
              <a:t> youth, particularly young women</a:t>
            </a:r>
          </a:p>
          <a:p>
            <a:pPr lvl="2">
              <a:buFont typeface="Wingdings" panose="05000000000000000000" pitchFamily="2" charset="2"/>
              <a:buChar char="è"/>
            </a:pPr>
            <a:r>
              <a:rPr lang="en-US" sz="2800">
                <a:solidFill>
                  <a:srgbClr val="C00000"/>
                </a:solidFill>
                <a:sym typeface="Wingdings" panose="05000000000000000000" pitchFamily="2" charset="2"/>
              </a:rPr>
              <a:t>Pathway to self-employment</a:t>
            </a:r>
          </a:p>
          <a:p>
            <a:pPr marL="914400" lvl="2" indent="0">
              <a:buNone/>
            </a:pPr>
            <a:endParaRPr lang="en-US" sz="2800">
              <a:solidFill>
                <a:srgbClr val="C00000"/>
              </a:solidFill>
              <a:sym typeface="Wingdings" panose="05000000000000000000" pitchFamily="2" charset="2"/>
            </a:endParaRPr>
          </a:p>
          <a:p>
            <a:r>
              <a:rPr lang="en-US"/>
              <a:t>Increase </a:t>
            </a:r>
            <a:r>
              <a:rPr lang="en-US" b="1"/>
              <a:t>resilience</a:t>
            </a:r>
            <a:r>
              <a:rPr lang="en-US"/>
              <a:t> = sustainable livelihoods &amp; food security</a:t>
            </a:r>
          </a:p>
          <a:p>
            <a:pPr lvl="2">
              <a:buFont typeface="Wingdings" panose="05000000000000000000" pitchFamily="2" charset="2"/>
              <a:buChar char="è"/>
            </a:pPr>
            <a:r>
              <a:rPr lang="en-US" sz="2800">
                <a:solidFill>
                  <a:srgbClr val="C00000"/>
                </a:solidFill>
                <a:sym typeface="Wingdings" panose="05000000000000000000" pitchFamily="2" charset="2"/>
              </a:rPr>
              <a:t>Sustainable micro- and small businesses (incl informal)</a:t>
            </a:r>
          </a:p>
        </p:txBody>
      </p:sp>
    </p:spTree>
    <p:extLst>
      <p:ext uri="{BB962C8B-B14F-4D97-AF65-F5344CB8AC3E}">
        <p14:creationId xmlns:p14="http://schemas.microsoft.com/office/powerpoint/2010/main" val="277285820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408333" cy="1143000"/>
          </a:xfrm>
        </p:spPr>
        <p:txBody>
          <a:bodyPr vert="horz" lIns="91440" tIns="45720" rIns="91440" bIns="45720" rtlCol="0" anchor="t">
            <a:normAutofit/>
          </a:bodyPr>
          <a:lstStyle/>
          <a:p>
            <a:r>
              <a:rPr lang="fr-BE" sz="3600" b="1">
                <a:solidFill>
                  <a:srgbClr val="C00000"/>
                </a:solidFill>
              </a:rPr>
              <a:t>6. Evaluation and </a:t>
            </a:r>
            <a:r>
              <a:rPr lang="fr-BE" sz="3600" b="1" err="1">
                <a:solidFill>
                  <a:srgbClr val="C00000"/>
                </a:solidFill>
              </a:rPr>
              <a:t>selection</a:t>
            </a:r>
            <a:r>
              <a:rPr lang="fr-BE" sz="3600" b="1">
                <a:solidFill>
                  <a:srgbClr val="C00000"/>
                </a:solidFill>
              </a:rPr>
              <a:t> </a:t>
            </a:r>
            <a:r>
              <a:rPr lang="fr-BE" sz="3600" b="1" err="1">
                <a:solidFill>
                  <a:srgbClr val="C00000"/>
                </a:solidFill>
              </a:rPr>
              <a:t>procedure</a:t>
            </a:r>
            <a:r>
              <a:rPr lang="fr-BE" sz="3600" b="1">
                <a:solidFill>
                  <a:srgbClr val="C00000"/>
                </a:solidFill>
              </a:rPr>
              <a:t> – </a:t>
            </a:r>
            <a:r>
              <a:rPr lang="fr-BE" sz="3600" b="1" err="1">
                <a:solidFill>
                  <a:srgbClr val="C00000"/>
                </a:solidFill>
              </a:rPr>
              <a:t>Proposals</a:t>
            </a:r>
            <a:endParaRPr lang="fr-BE" sz="3600"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graphicFrame>
        <p:nvGraphicFramePr>
          <p:cNvPr id="4" name="Table 3">
            <a:extLst>
              <a:ext uri="{FF2B5EF4-FFF2-40B4-BE49-F238E27FC236}">
                <a16:creationId xmlns:a16="http://schemas.microsoft.com/office/drawing/2014/main" id="{D6709E4A-F36A-C81C-FB9F-F6D78F9C25B7}"/>
              </a:ext>
            </a:extLst>
          </p:cNvPr>
          <p:cNvGraphicFramePr>
            <a:graphicFrameLocks noGrp="1"/>
          </p:cNvGraphicFramePr>
          <p:nvPr>
            <p:extLst>
              <p:ext uri="{D42A27DB-BD31-4B8C-83A1-F6EECF244321}">
                <p14:modId xmlns:p14="http://schemas.microsoft.com/office/powerpoint/2010/main" val="3409852878"/>
              </p:ext>
            </p:extLst>
          </p:nvPr>
        </p:nvGraphicFramePr>
        <p:xfrm>
          <a:off x="843280" y="1564640"/>
          <a:ext cx="9347199" cy="4697777"/>
        </p:xfrm>
        <a:graphic>
          <a:graphicData uri="http://schemas.openxmlformats.org/drawingml/2006/table">
            <a:tbl>
              <a:tblPr/>
              <a:tblGrid>
                <a:gridCol w="4880398">
                  <a:extLst>
                    <a:ext uri="{9D8B030D-6E8A-4147-A177-3AD203B41FA5}">
                      <a16:colId xmlns:a16="http://schemas.microsoft.com/office/drawing/2014/main" val="4178010114"/>
                    </a:ext>
                  </a:extLst>
                </a:gridCol>
                <a:gridCol w="2266487">
                  <a:extLst>
                    <a:ext uri="{9D8B030D-6E8A-4147-A177-3AD203B41FA5}">
                      <a16:colId xmlns:a16="http://schemas.microsoft.com/office/drawing/2014/main" val="878287654"/>
                    </a:ext>
                  </a:extLst>
                </a:gridCol>
                <a:gridCol w="2200314">
                  <a:extLst>
                    <a:ext uri="{9D8B030D-6E8A-4147-A177-3AD203B41FA5}">
                      <a16:colId xmlns:a16="http://schemas.microsoft.com/office/drawing/2014/main" val="1014244215"/>
                    </a:ext>
                  </a:extLst>
                </a:gridCol>
              </a:tblGrid>
              <a:tr h="292361">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Invitations to submit the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August 23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rd</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3942701698"/>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clarification requests to the contracting authority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rd</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96847628"/>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Response to clarification requests are given by the contracting authority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13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968010852"/>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Deadline for the submission of the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23</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rd</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2180789130"/>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Opening, administrative checks and evaluation of proposals</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US"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September 24</a:t>
                      </a:r>
                      <a:r>
                        <a:rPr lang="en-US"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US"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 October 8</a:t>
                      </a:r>
                      <a:r>
                        <a:rPr lang="en-US"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US"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US"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nchor="ctr">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608488527"/>
                  </a:ext>
                </a:extLst>
              </a:tr>
              <a:tr h="630104">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Request certificates and supporting documents relating to the grounds for exclusion (see 2.1.1 (2))</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10</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436184509"/>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Onsite organizational analysis of the successful applicants after technical evaluation</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10</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 24</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770291293"/>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Receipt of certificates and supporting documents relating to the grounds for exclusion</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October 25</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5:00 pm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010966891"/>
                  </a:ext>
                </a:extLst>
              </a:tr>
              <a:tr h="51752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Notification of the award decision and transmission of signed grant agreement</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11</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33454349"/>
                  </a:ext>
                </a:extLst>
              </a:tr>
              <a:tr h="404942">
                <a:tc>
                  <a:txBody>
                    <a:bodyPr/>
                    <a:lstStyle/>
                    <a:p>
                      <a:pPr algn="l" rtl="0" fontAlgn="base"/>
                      <a:r>
                        <a:rPr lang="en-US" sz="1400" b="1"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Signature of the Agreement by contracting beneficiary</a:t>
                      </a:r>
                      <a:r>
                        <a:rPr lang="en-US" sz="1400" b="0" i="0">
                          <a:solidFill>
                            <a:srgbClr val="404040"/>
                          </a:solidFill>
                          <a:effectLst/>
                          <a:highlight>
                            <a:srgbClr val="FFFFFF"/>
                          </a:highlight>
                          <a:latin typeface="Calibri" panose="020F0502020204030204" pitchFamily="34" charset="0"/>
                          <a:ea typeface="Calibri" panose="020F0502020204030204" pitchFamily="34" charset="0"/>
                          <a:cs typeface="Calibri" panose="020F0502020204030204" pitchFamily="34" charset="0"/>
                        </a:rPr>
                        <a:t> </a:t>
                      </a:r>
                      <a:endParaRPr lang="en-US" sz="3200" b="0" i="0">
                        <a:effectLst/>
                        <a:highlight>
                          <a:srgbClr val="FFFFFF"/>
                        </a:highligh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solidFill>
                      <a:srgbClr val="FFFFFF"/>
                    </a:solid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November 15</a:t>
                      </a:r>
                      <a:r>
                        <a:rPr lang="en-GB" sz="1200" b="0" i="0" baseline="30000">
                          <a:solidFill>
                            <a:srgbClr val="404040"/>
                          </a:solidFill>
                          <a:effectLst/>
                          <a:latin typeface="Calibri" panose="020F0502020204030204" pitchFamily="34" charset="0"/>
                          <a:ea typeface="Calibri" panose="020F0502020204030204" pitchFamily="34" charset="0"/>
                          <a:cs typeface="Calibri" panose="020F0502020204030204" pitchFamily="34" charset="0"/>
                        </a:rPr>
                        <a:t>th</a:t>
                      </a:r>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 2024*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tc>
                  <a:txBody>
                    <a:bodyPr/>
                    <a:lstStyle/>
                    <a:p>
                      <a:pPr algn="ctr" rtl="0" fontAlgn="base"/>
                      <a:r>
                        <a:rPr lang="en-GB" sz="1400" b="0" i="0">
                          <a:solidFill>
                            <a:srgbClr val="404040"/>
                          </a:solidFill>
                          <a:effectLst/>
                          <a:latin typeface="Calibri" panose="020F0502020204030204" pitchFamily="34" charset="0"/>
                          <a:ea typeface="Calibri" panose="020F0502020204030204" pitchFamily="34" charset="0"/>
                          <a:cs typeface="Calibri" panose="020F0502020204030204" pitchFamily="34" charset="0"/>
                        </a:rPr>
                        <a:t>NA </a:t>
                      </a:r>
                      <a:endParaRPr lang="en-GB" sz="3200" b="0" i="0">
                        <a:effectLst/>
                        <a:latin typeface="Calibri" panose="020F0502020204030204" pitchFamily="34" charset="0"/>
                        <a:ea typeface="Calibri" panose="020F0502020204030204" pitchFamily="34" charset="0"/>
                        <a:cs typeface="Calibri" panose="020F0502020204030204" pitchFamily="34" charset="0"/>
                      </a:endParaRPr>
                    </a:p>
                  </a:txBody>
                  <a:tcPr marL="63678" marR="63678" marT="31839" marB="31839">
                    <a:lnL w="6350" cap="flat" cmpd="sng" algn="ctr">
                      <a:solidFill>
                        <a:schemeClr val="bg1"/>
                      </a:solidFill>
                      <a:prstDash val="solid"/>
                      <a:round/>
                      <a:headEnd type="none" w="med" len="med"/>
                      <a:tailEnd type="none" w="med" len="med"/>
                    </a:lnL>
                    <a:lnR w="6350" cap="flat" cmpd="sng" algn="ctr">
                      <a:solidFill>
                        <a:schemeClr val="bg1"/>
                      </a:solidFill>
                      <a:prstDash val="solid"/>
                      <a:round/>
                      <a:headEnd type="none" w="med" len="med"/>
                      <a:tailEnd type="none" w="med" len="med"/>
                    </a:lnR>
                    <a:lnT w="6350" cap="flat" cmpd="sng" algn="ctr">
                      <a:solidFill>
                        <a:schemeClr val="bg1"/>
                      </a:solidFill>
                      <a:prstDash val="solid"/>
                      <a:round/>
                      <a:headEnd type="none" w="med" len="med"/>
                      <a:tailEnd type="none" w="med" len="med"/>
                    </a:lnT>
                    <a:lnB w="6350" cap="flat" cmpd="sng" algn="ctr">
                      <a:solidFill>
                        <a:schemeClr val="bg1"/>
                      </a:solidFill>
                      <a:prstDash val="solid"/>
                      <a:round/>
                      <a:headEnd type="none" w="med" len="med"/>
                      <a:tailEnd type="none" w="med" len="med"/>
                    </a:lnB>
                    <a:noFill/>
                  </a:tcPr>
                </a:tc>
                <a:extLst>
                  <a:ext uri="{0D108BD9-81ED-4DB2-BD59-A6C34878D82A}">
                    <a16:rowId xmlns:a16="http://schemas.microsoft.com/office/drawing/2014/main" val="1343442991"/>
                  </a:ext>
                </a:extLst>
              </a:tr>
            </a:tbl>
          </a:graphicData>
        </a:graphic>
      </p:graphicFrame>
    </p:spTree>
    <p:extLst>
      <p:ext uri="{BB962C8B-B14F-4D97-AF65-F5344CB8AC3E}">
        <p14:creationId xmlns:p14="http://schemas.microsoft.com/office/powerpoint/2010/main" val="28590910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242892" y="2286000"/>
            <a:ext cx="7408333" cy="1143000"/>
          </a:xfrm>
        </p:spPr>
        <p:txBody>
          <a:bodyPr vert="horz" lIns="91440" tIns="45720" rIns="91440" bIns="45720" rtlCol="0" anchor="t">
            <a:normAutofit fontScale="90000"/>
          </a:bodyPr>
          <a:lstStyle/>
          <a:p>
            <a:br>
              <a:rPr lang="fr-BE" sz="3600" b="1">
                <a:solidFill>
                  <a:schemeClr val="accent6"/>
                </a:solidFill>
              </a:rPr>
            </a:br>
            <a:r>
              <a:rPr lang="fr-BE" sz="3600" b="1" err="1">
                <a:solidFill>
                  <a:srgbClr val="C00000"/>
                </a:solidFill>
              </a:rPr>
              <a:t>Thank</a:t>
            </a:r>
            <a:r>
              <a:rPr lang="fr-BE" sz="3600" b="1">
                <a:solidFill>
                  <a:srgbClr val="C00000"/>
                </a:solidFill>
              </a:rPr>
              <a:t> </a:t>
            </a:r>
            <a:r>
              <a:rPr lang="fr-BE" sz="3600" b="1" err="1">
                <a:solidFill>
                  <a:srgbClr val="C00000"/>
                </a:solidFill>
              </a:rPr>
              <a:t>you</a:t>
            </a:r>
            <a:r>
              <a:rPr lang="fr-BE" sz="3600" b="1">
                <a:solidFill>
                  <a:srgbClr val="C00000"/>
                </a:solidFill>
              </a:rPr>
              <a:t>!</a:t>
            </a:r>
            <a:br>
              <a:rPr lang="fr-BE" sz="3600" b="1">
                <a:solidFill>
                  <a:srgbClr val="C00000"/>
                </a:solidFill>
              </a:rPr>
            </a:br>
            <a:br>
              <a:rPr lang="fr-BE" sz="3600" b="1">
                <a:solidFill>
                  <a:srgbClr val="C00000"/>
                </a:solidFill>
                <a:cs typeface="Calibri"/>
              </a:rPr>
            </a:br>
            <a:r>
              <a:rPr lang="fr-BE" sz="3600" b="1">
                <a:solidFill>
                  <a:srgbClr val="C00000"/>
                </a:solidFill>
                <a:cs typeface="Calibri"/>
              </a:rPr>
              <a:t>     Q&amp;A</a:t>
            </a:r>
            <a:br>
              <a:rPr lang="fr-BE" sz="3600" b="1">
                <a:solidFill>
                  <a:srgbClr val="C00000"/>
                </a:solidFill>
                <a:cs typeface="Calibri"/>
              </a:rPr>
            </a:br>
            <a:br>
              <a:rPr lang="fr-BE" sz="3600" b="1">
                <a:solidFill>
                  <a:srgbClr val="C00000"/>
                </a:solidFill>
                <a:cs typeface="Calibri"/>
              </a:rPr>
            </a:br>
            <a:endParaRPr lang="fr-BE" sz="3600" b="1">
              <a:solidFill>
                <a:srgbClr val="C00000"/>
              </a:solidFill>
              <a:cs typeface="Calibri"/>
            </a:endParaRPr>
          </a:p>
        </p:txBody>
      </p:sp>
      <p:sp>
        <p:nvSpPr>
          <p:cNvPr id="3" name="Content Placeholder 2"/>
          <p:cNvSpPr>
            <a:spLocks noGrp="1"/>
          </p:cNvSpPr>
          <p:nvPr>
            <p:ph idx="1"/>
          </p:nvPr>
        </p:nvSpPr>
        <p:spPr/>
        <p:txBody>
          <a:bodyPr vert="horz" lIns="91440" tIns="45720" rIns="91440" bIns="45720" rtlCol="0" anchor="t">
            <a:normAutofit/>
          </a:bodyPr>
          <a:lstStyle/>
          <a:p>
            <a:pPr>
              <a:buNone/>
            </a:pPr>
            <a:endParaRPr lang="en-US">
              <a:cs typeface="Calibri"/>
            </a:endParaRPr>
          </a:p>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
        <p:nvSpPr>
          <p:cNvPr id="6" name="Content Placeholder 2"/>
          <p:cNvSpPr txBox="1">
            <a:spLocks/>
          </p:cNvSpPr>
          <p:nvPr/>
        </p:nvSpPr>
        <p:spPr>
          <a:xfrm>
            <a:off x="2133600" y="1278468"/>
            <a:ext cx="8229600" cy="5000096"/>
          </a:xfrm>
          <a:prstGeom prst="rect">
            <a:avLst/>
          </a:prstGeom>
        </p:spPr>
        <p:txBody>
          <a:bodyPr vert="horz" lIns="91440" tIns="45720" rIns="91440" bIns="45720" rtlCol="0" anchor="t">
            <a:normAutofit/>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endParaRPr lang="en-US" i="1">
              <a:solidFill>
                <a:srgbClr val="FF0000"/>
              </a:solidFill>
              <a:cs typeface="Calibri"/>
            </a:endParaRPr>
          </a:p>
          <a:p>
            <a:pPr marL="0" indent="0">
              <a:buNone/>
            </a:pPr>
            <a:endParaRPr lang="en-US" i="1">
              <a:solidFill>
                <a:srgbClr val="FF0000"/>
              </a:solidFill>
              <a:cs typeface="Calibri"/>
            </a:endParaRPr>
          </a:p>
        </p:txBody>
      </p:sp>
    </p:spTree>
    <p:extLst>
      <p:ext uri="{BB962C8B-B14F-4D97-AF65-F5344CB8AC3E}">
        <p14:creationId xmlns:p14="http://schemas.microsoft.com/office/powerpoint/2010/main" val="910114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9302" y="345461"/>
            <a:ext cx="9906743" cy="1325563"/>
          </a:xfrm>
        </p:spPr>
        <p:txBody>
          <a:bodyPr>
            <a:normAutofit/>
          </a:bodyPr>
          <a:lstStyle/>
          <a:p>
            <a:r>
              <a:rPr lang="fr-BE" b="1">
                <a:solidFill>
                  <a:srgbClr val="C00000"/>
                </a:solidFill>
              </a:rPr>
              <a:t>1. </a:t>
            </a:r>
            <a:r>
              <a:rPr lang="fr-BE" b="1" err="1">
                <a:solidFill>
                  <a:srgbClr val="C00000"/>
                </a:solidFill>
              </a:rPr>
              <a:t>Result</a:t>
            </a:r>
            <a:r>
              <a:rPr lang="fr-BE" b="1">
                <a:solidFill>
                  <a:srgbClr val="C00000"/>
                </a:solidFill>
              </a:rPr>
              <a:t> 4 – </a:t>
            </a:r>
            <a:r>
              <a:rPr lang="fr-BE" b="1" i="1" err="1">
                <a:solidFill>
                  <a:srgbClr val="C00000"/>
                </a:solidFill>
              </a:rPr>
              <a:t>Entrepreneurship</a:t>
            </a:r>
            <a:r>
              <a:rPr lang="fr-BE" b="1" i="1">
                <a:solidFill>
                  <a:srgbClr val="C00000"/>
                </a:solidFill>
              </a:rPr>
              <a:t> promotion</a:t>
            </a:r>
            <a:endParaRPr lang="en-US" b="1" i="1">
              <a:solidFill>
                <a:srgbClr val="C00000"/>
              </a:solidFill>
            </a:endParaRP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pPr marL="0" indent="0">
              <a:buNone/>
            </a:pPr>
            <a:r>
              <a:rPr lang="en-US" u="sng"/>
              <a:t>Target groups</a:t>
            </a:r>
          </a:p>
          <a:p>
            <a:pPr marL="514350" indent="-514350">
              <a:buFont typeface="+mj-lt"/>
              <a:buAutoNum type="arabicParenR"/>
            </a:pPr>
            <a:r>
              <a:rPr lang="en-US"/>
              <a:t>Un(der)employed, </a:t>
            </a:r>
            <a:r>
              <a:rPr lang="en-US" b="1" u="sng"/>
              <a:t>skilled</a:t>
            </a:r>
            <a:r>
              <a:rPr lang="en-US"/>
              <a:t> youth </a:t>
            </a:r>
          </a:p>
          <a:p>
            <a:pPr marL="0" indent="0">
              <a:buNone/>
            </a:pPr>
            <a:r>
              <a:rPr lang="en-US">
                <a:sym typeface="Wingdings" panose="05000000000000000000" pitchFamily="2" charset="2"/>
              </a:rPr>
              <a:t>	 start a sustainable business</a:t>
            </a:r>
          </a:p>
          <a:p>
            <a:pPr marL="514350" indent="-514350">
              <a:buFont typeface="+mj-lt"/>
              <a:buAutoNum type="arabicParenR"/>
            </a:pPr>
            <a:endParaRPr lang="en-US">
              <a:sym typeface="Wingdings" panose="05000000000000000000" pitchFamily="2" charset="2"/>
            </a:endParaRPr>
          </a:p>
          <a:p>
            <a:pPr marL="0" indent="0">
              <a:buNone/>
            </a:pPr>
            <a:r>
              <a:rPr lang="en-US">
                <a:solidFill>
                  <a:srgbClr val="C00000"/>
                </a:solidFill>
                <a:sym typeface="Wingdings" panose="05000000000000000000" pitchFamily="2" charset="2"/>
              </a:rPr>
              <a:t>2)   </a:t>
            </a:r>
            <a:r>
              <a:rPr lang="en-US">
                <a:sym typeface="Wingdings" panose="05000000000000000000" pitchFamily="2" charset="2"/>
              </a:rPr>
              <a:t>Youth/youth group </a:t>
            </a:r>
            <a:r>
              <a:rPr lang="en-US" b="1" u="sng">
                <a:sym typeface="Wingdings" panose="05000000000000000000" pitchFamily="2" charset="2"/>
              </a:rPr>
              <a:t>business owners </a:t>
            </a:r>
          </a:p>
          <a:p>
            <a:pPr marL="0" indent="0">
              <a:buNone/>
            </a:pPr>
            <a:r>
              <a:rPr lang="en-US" b="1">
                <a:sym typeface="Wingdings" panose="05000000000000000000" pitchFamily="2" charset="2"/>
              </a:rPr>
              <a:t>	 </a:t>
            </a:r>
            <a:r>
              <a:rPr lang="en-US">
                <a:sym typeface="Wingdings" panose="05000000000000000000" pitchFamily="2" charset="2"/>
              </a:rPr>
              <a:t>Operate a sustainable business</a:t>
            </a:r>
          </a:p>
          <a:p>
            <a:pPr marL="0" indent="0">
              <a:buNone/>
            </a:pPr>
            <a:endParaRPr lang="en-US">
              <a:sym typeface="Wingdings" panose="05000000000000000000" pitchFamily="2" charset="2"/>
            </a:endParaRPr>
          </a:p>
          <a:p>
            <a:pPr marL="0" indent="0">
              <a:buNone/>
            </a:pPr>
            <a:r>
              <a:rPr lang="en-US" b="1">
                <a:sym typeface="Wingdings" panose="05000000000000000000" pitchFamily="2" charset="2"/>
              </a:rPr>
              <a:t>Vulnerable youth</a:t>
            </a:r>
          </a:p>
          <a:p>
            <a:pPr marL="0" indent="0">
              <a:buNone/>
            </a:pPr>
            <a:r>
              <a:rPr lang="en-US" b="1">
                <a:sym typeface="Wingdings" panose="05000000000000000000" pitchFamily="2" charset="2"/>
              </a:rPr>
              <a:t>	</a:t>
            </a:r>
            <a:r>
              <a:rPr lang="en-US" b="1">
                <a:solidFill>
                  <a:srgbClr val="C00000"/>
                </a:solidFill>
                <a:sym typeface="Wingdings" panose="05000000000000000000" pitchFamily="2" charset="2"/>
              </a:rPr>
              <a:t>BUT </a:t>
            </a:r>
            <a:r>
              <a:rPr lang="en-US">
                <a:sym typeface="Wingdings" panose="05000000000000000000" pitchFamily="2" charset="2"/>
              </a:rPr>
              <a:t>w/min required skills &amp; capacity</a:t>
            </a:r>
          </a:p>
          <a:p>
            <a:pPr marL="0" indent="0">
              <a:buNone/>
            </a:pPr>
            <a:r>
              <a:rPr lang="en-US" b="1">
                <a:sym typeface="Wingdings" panose="05000000000000000000" pitchFamily="2" charset="2"/>
              </a:rPr>
              <a:t>	</a:t>
            </a:r>
            <a:r>
              <a:rPr lang="en-US" b="1">
                <a:solidFill>
                  <a:srgbClr val="C00000"/>
                </a:solidFill>
                <a:sym typeface="Wingdings" panose="05000000000000000000" pitchFamily="2" charset="2"/>
              </a:rPr>
              <a:t>NOT</a:t>
            </a:r>
            <a:r>
              <a:rPr lang="en-US" b="1">
                <a:sym typeface="Wingdings" panose="05000000000000000000" pitchFamily="2" charset="2"/>
              </a:rPr>
              <a:t> </a:t>
            </a:r>
            <a:r>
              <a:rPr lang="en-US">
                <a:sym typeface="Wingdings" panose="05000000000000000000" pitchFamily="2" charset="2"/>
              </a:rPr>
              <a:t>non-skilled youth in need of initial TVET</a:t>
            </a:r>
          </a:p>
          <a:p>
            <a:pPr marL="0" indent="0">
              <a:buNone/>
            </a:pPr>
            <a:endParaRPr lang="en-US" sz="3600">
              <a:sym typeface="Wingdings" panose="05000000000000000000" pitchFamily="2" charset="2"/>
            </a:endParaRPr>
          </a:p>
        </p:txBody>
      </p:sp>
    </p:spTree>
    <p:extLst>
      <p:ext uri="{BB962C8B-B14F-4D97-AF65-F5344CB8AC3E}">
        <p14:creationId xmlns:p14="http://schemas.microsoft.com/office/powerpoint/2010/main" val="3504117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7323667" cy="1143000"/>
          </a:xfrm>
        </p:spPr>
        <p:txBody>
          <a:bodyPr/>
          <a:lstStyle/>
          <a:p>
            <a:r>
              <a:rPr lang="fr-BE" b="1">
                <a:solidFill>
                  <a:srgbClr val="C00000"/>
                </a:solidFill>
              </a:rPr>
              <a:t>2. Call Objectives </a:t>
            </a:r>
            <a:endParaRPr lang="en-US" b="1">
              <a:solidFill>
                <a:srgbClr val="C00000"/>
              </a:solidFill>
            </a:endParaRPr>
          </a:p>
        </p:txBody>
      </p:sp>
      <p:sp>
        <p:nvSpPr>
          <p:cNvPr id="3" name="Content Placeholder 2"/>
          <p:cNvSpPr>
            <a:spLocks noGrp="1"/>
          </p:cNvSpPr>
          <p:nvPr>
            <p:ph idx="1"/>
          </p:nvPr>
        </p:nvSpPr>
        <p:spPr>
          <a:xfrm>
            <a:off x="1624208" y="1571854"/>
            <a:ext cx="9043792" cy="4554310"/>
          </a:xfrm>
        </p:spPr>
        <p:txBody>
          <a:bodyPr vert="horz" lIns="91440" tIns="45720" rIns="91440" bIns="45720" rtlCol="0" anchor="t">
            <a:normAutofit/>
          </a:bodyPr>
          <a:lstStyle/>
          <a:p>
            <a:pPr marL="0" indent="0">
              <a:buNone/>
            </a:pPr>
            <a:r>
              <a:rPr lang="en-US" b="1">
                <a:solidFill>
                  <a:srgbClr val="C00000"/>
                </a:solidFill>
              </a:rPr>
              <a:t>General objective</a:t>
            </a:r>
            <a:r>
              <a:rPr lang="en-US">
                <a:solidFill>
                  <a:srgbClr val="C00000"/>
                </a:solidFill>
              </a:rPr>
              <a:t> </a:t>
            </a:r>
            <a:endParaRPr lang="en-US">
              <a:solidFill>
                <a:srgbClr val="C00000"/>
              </a:solidFill>
              <a:ea typeface="Calibri"/>
              <a:cs typeface="Calibri"/>
            </a:endParaRPr>
          </a:p>
          <a:p>
            <a:pPr marL="0" indent="0">
              <a:buNone/>
            </a:pPr>
            <a:r>
              <a:rPr lang="en-US" sz="2400" b="0" i="0" u="none" strike="noStrike" baseline="0">
                <a:solidFill>
                  <a:srgbClr val="000000"/>
                </a:solidFill>
              </a:rPr>
              <a:t>The livelihoods of vulnerable youth, including young women, in Busoga region, are improved and sustained through access to self-employment opportunities </a:t>
            </a:r>
          </a:p>
          <a:p>
            <a:pPr marL="0" indent="0">
              <a:buNone/>
            </a:pPr>
            <a:endParaRPr lang="en-US" sz="3600">
              <a:ea typeface="Calibri"/>
              <a:cs typeface="Calibri"/>
            </a:endParaRPr>
          </a:p>
          <a:p>
            <a:pPr marL="0" indent="0">
              <a:buNone/>
            </a:pPr>
            <a:r>
              <a:rPr lang="en-US" b="1">
                <a:solidFill>
                  <a:srgbClr val="C00000"/>
                </a:solidFill>
              </a:rPr>
              <a:t>Specific objective</a:t>
            </a:r>
            <a:endParaRPr lang="en-US">
              <a:solidFill>
                <a:srgbClr val="C00000"/>
              </a:solidFill>
              <a:latin typeface="Calibri"/>
              <a:ea typeface="Calibri"/>
              <a:cs typeface="Calibri"/>
            </a:endParaRPr>
          </a:p>
          <a:p>
            <a:pPr marL="0" indent="0">
              <a:buNone/>
            </a:pPr>
            <a:r>
              <a:rPr lang="en-US" sz="2400" b="0" i="0" u="none" strike="noStrike" baseline="0">
                <a:solidFill>
                  <a:srgbClr val="404040"/>
                </a:solidFill>
              </a:rPr>
              <a:t>Vulnerable youth, including young women, start and grow sustainable micro- or small businesses, through enhanced access to quality business development support</a:t>
            </a:r>
            <a:endParaRPr lang="en-US" sz="3600">
              <a:ea typeface="Calibri"/>
              <a:cs typeface="Calibri"/>
            </a:endParaRPr>
          </a:p>
        </p:txBody>
      </p:sp>
    </p:spTree>
    <p:extLst>
      <p:ext uri="{BB962C8B-B14F-4D97-AF65-F5344CB8AC3E}">
        <p14:creationId xmlns:p14="http://schemas.microsoft.com/office/powerpoint/2010/main" val="40565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1" y="274638"/>
            <a:ext cx="8085825" cy="1143000"/>
          </a:xfrm>
        </p:spPr>
        <p:txBody>
          <a:bodyPr>
            <a:normAutofit fontScale="90000"/>
          </a:bodyPr>
          <a:lstStyle/>
          <a:p>
            <a:r>
              <a:rPr lang="fr-BE" b="1">
                <a:solidFill>
                  <a:srgbClr val="C00000"/>
                </a:solidFill>
              </a:rPr>
              <a:t>2. Call objectives – </a:t>
            </a:r>
            <a:r>
              <a:rPr lang="fr-BE" b="1" err="1">
                <a:solidFill>
                  <a:srgbClr val="C00000"/>
                </a:solidFill>
              </a:rPr>
              <a:t>Results</a:t>
            </a:r>
            <a:r>
              <a:rPr lang="fr-BE" b="1">
                <a:solidFill>
                  <a:srgbClr val="C00000"/>
                </a:solidFill>
              </a:rPr>
              <a:t> </a:t>
            </a:r>
            <a:r>
              <a:rPr lang="fr-BE" b="1">
                <a:solidFill>
                  <a:srgbClr val="C00000"/>
                </a:solidFill>
                <a:highlight>
                  <a:srgbClr val="FFFF00"/>
                </a:highlight>
              </a:rPr>
              <a:t>(</a:t>
            </a:r>
            <a:r>
              <a:rPr lang="fr-BE" b="1" err="1">
                <a:solidFill>
                  <a:srgbClr val="C00000"/>
                </a:solidFill>
                <a:highlight>
                  <a:srgbClr val="FFFF00"/>
                </a:highlight>
              </a:rPr>
              <a:t>overall</a:t>
            </a:r>
            <a:r>
              <a:rPr lang="fr-BE" b="1">
                <a:solidFill>
                  <a:srgbClr val="C00000"/>
                </a:solidFill>
                <a:highlight>
                  <a:srgbClr val="FFFF00"/>
                </a:highlight>
              </a:rPr>
              <a:t>)</a:t>
            </a:r>
            <a:endParaRPr lang="en-US" b="1">
              <a:solidFill>
                <a:srgbClr val="C00000"/>
              </a:solidFill>
              <a:highlight>
                <a:srgbClr val="FFFF00"/>
              </a:highlight>
            </a:endParaRPr>
          </a:p>
        </p:txBody>
      </p:sp>
      <p:sp>
        <p:nvSpPr>
          <p:cNvPr id="3" name="Content Placeholder 2"/>
          <p:cNvSpPr>
            <a:spLocks noGrp="1"/>
          </p:cNvSpPr>
          <p:nvPr>
            <p:ph idx="1"/>
          </p:nvPr>
        </p:nvSpPr>
        <p:spPr>
          <a:xfrm>
            <a:off x="1624208" y="1571854"/>
            <a:ext cx="9043792" cy="4554310"/>
          </a:xfrm>
        </p:spPr>
        <p:txBody>
          <a:bodyPr>
            <a:normAutofit fontScale="92500"/>
          </a:bodyPr>
          <a:lstStyle/>
          <a:p>
            <a:pPr marL="0" indent="0" algn="l">
              <a:buNone/>
            </a:pPr>
            <a:endParaRPr lang="en-GB" b="0" i="0" u="none" strike="noStrike" baseline="0">
              <a:solidFill>
                <a:srgbClr val="000000"/>
              </a:solidFill>
            </a:endParaRPr>
          </a:p>
          <a:p>
            <a:r>
              <a:rPr lang="en-US" b="1" i="0" u="none" strike="noStrike" baseline="0">
                <a:solidFill>
                  <a:srgbClr val="000000"/>
                </a:solidFill>
              </a:rPr>
              <a:t>650 </a:t>
            </a:r>
            <a:r>
              <a:rPr lang="en-US" b="0" i="0" u="none" strike="noStrike" baseline="0">
                <a:solidFill>
                  <a:srgbClr val="000000"/>
                </a:solidFill>
              </a:rPr>
              <a:t>vulnerable youth, including young wome</a:t>
            </a:r>
            <a:r>
              <a:rPr lang="en-US" b="0" i="0" u="none" strike="noStrike" baseline="0">
                <a:solidFill>
                  <a:srgbClr val="404040"/>
                </a:solidFill>
              </a:rPr>
              <a:t>n (</a:t>
            </a:r>
            <a:r>
              <a:rPr lang="en-US" b="0" i="0" u="none" strike="noStrike" baseline="0" err="1">
                <a:solidFill>
                  <a:srgbClr val="404040"/>
                </a:solidFill>
              </a:rPr>
              <a:t>ie</a:t>
            </a:r>
            <a:r>
              <a:rPr lang="en-US" b="0" i="0" u="none" strike="noStrike" baseline="0">
                <a:solidFill>
                  <a:srgbClr val="404040"/>
                </a:solidFill>
              </a:rPr>
              <a:t>. Skilled, unemployed youth as well as youth business-owners), are supported to start </a:t>
            </a:r>
            <a:r>
              <a:rPr lang="en-US" b="0" i="0" u="none" strike="noStrike" baseline="0">
                <a:solidFill>
                  <a:srgbClr val="000000"/>
                </a:solidFill>
              </a:rPr>
              <a:t>or grow sustainable micro- and small businesses through quality business development support; </a:t>
            </a:r>
          </a:p>
          <a:p>
            <a:r>
              <a:rPr lang="en-US" b="1" i="0" u="none" strike="noStrike" baseline="0">
                <a:solidFill>
                  <a:srgbClr val="000000"/>
                </a:solidFill>
              </a:rPr>
              <a:t>650 </a:t>
            </a:r>
            <a:r>
              <a:rPr lang="en-US" b="0" i="0" u="none" strike="noStrike" baseline="0">
                <a:solidFill>
                  <a:srgbClr val="000000"/>
                </a:solidFill>
              </a:rPr>
              <a:t>vulnerable </a:t>
            </a:r>
            <a:r>
              <a:rPr lang="en-US" b="0" i="0" u="none" strike="noStrike" baseline="0">
                <a:solidFill>
                  <a:srgbClr val="404040"/>
                </a:solidFill>
              </a:rPr>
              <a:t>youth (the same target group as under expected result 1), </a:t>
            </a:r>
            <a:r>
              <a:rPr lang="en-US" b="0" i="0" u="none" strike="noStrike" baseline="0">
                <a:solidFill>
                  <a:srgbClr val="000000"/>
                </a:solidFill>
              </a:rPr>
              <a:t>are supported to access affordable finance and capital to start or grow their micro- or small businesses; </a:t>
            </a:r>
          </a:p>
          <a:p>
            <a:r>
              <a:rPr lang="en-US" b="0" i="0" u="none" strike="noStrike" baseline="0">
                <a:solidFill>
                  <a:srgbClr val="000000"/>
                </a:solidFill>
              </a:rPr>
              <a:t>Good practices in (green/climate-smart) business development services for the economic integration of vulnerable youth are scaled-up. </a:t>
            </a:r>
          </a:p>
          <a:p>
            <a:pPr marL="0" indent="0">
              <a:buNone/>
            </a:pPr>
            <a:endParaRPr lang="en-US"/>
          </a:p>
        </p:txBody>
      </p:sp>
    </p:spTree>
    <p:extLst>
      <p:ext uri="{BB962C8B-B14F-4D97-AF65-F5344CB8AC3E}">
        <p14:creationId xmlns:p14="http://schemas.microsoft.com/office/powerpoint/2010/main" val="1383039083"/>
      </p:ext>
    </p:extLst>
  </p:cSld>
  <p:clrMapOvr>
    <a:masterClrMapping/>
  </p:clrMapOvr>
</p:sld>
</file>

<file path=ppt/theme/theme1.xml><?xml version="1.0" encoding="utf-8"?>
<a:theme xmlns:a="http://schemas.openxmlformats.org/drawingml/2006/main" name="CTB-17-18908-powerpoint 80%-ab-151217">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B-17-18908-Powerpoint EN 16-9-bhf-211217" id="{335357C0-1979-43F0-BC35-E1F291AF7570}" vid="{03EE0CA4-CCBB-4399-9A84-D626D8142D67}"/>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o99d250c03344da181939f0145dbc023 xmlns="14a9c00f-d9e3-4eb9-aad3-f69239d17d9c">
      <Terms xmlns="http://schemas.microsoft.com/office/infopath/2007/PartnerControls">
        <TermInfo xmlns="http://schemas.microsoft.com/office/infopath/2007/PartnerControls">
          <TermName xmlns="http://schemas.microsoft.com/office/infopath/2007/PartnerControls">EN</TermName>
          <TermId xmlns="http://schemas.microsoft.com/office/infopath/2007/PartnerControls">eb0f068f-7d92-44c4-a2e1-052290512cff</TermId>
        </TermInfo>
      </Terms>
    </o99d250c03344da181939f0145dbc023>
    <TaxCatchAll xmlns="3a2cca07-d411-4b48-b7e8-c526dfd39ce0">
      <Value>5</Value>
      <Value>1</Value>
    </TaxCatchAll>
    <jcd7455606374210a964e5d7a999097a xmlns="14a9c00f-d9e3-4eb9-aad3-f69239d17d9c">
      <Terms xmlns="http://schemas.microsoft.com/office/infopath/2007/PartnerControls">
        <TermInfo xmlns="http://schemas.microsoft.com/office/infopath/2007/PartnerControls">
          <TermName xmlns="http://schemas.microsoft.com/office/infopath/2007/PartnerControls">UGA</TermName>
          <TermId xmlns="http://schemas.microsoft.com/office/infopath/2007/PartnerControls">1e7ef116-7281-487b-a68a-9c110788cf77</TermId>
        </TermInfo>
      </Terms>
    </jcd7455606374210a964e5d7a999097a>
    <_ip_UnifiedCompliancePolicyProperties xmlns="http://schemas.microsoft.com/sharepoint/v3" xsi:nil="true"/>
    <lcf76f155ced4ddcb4097134ff3c332f xmlns="f3391a51-24a2-4aff-bc36-b8bafdb70464">
      <Terms xmlns="http://schemas.microsoft.com/office/infopath/2007/PartnerControls"/>
    </lcf76f155ced4ddcb4097134ff3c332f>
    <j50cb40f2a0941d2947e6bcbd5d19dce xmlns="14a9c00f-d9e3-4eb9-aad3-f69239d17d9c">
      <Terms xmlns="http://schemas.microsoft.com/office/infopath/2007/PartnerControls"/>
    </j50cb40f2a0941d2947e6bcbd5d19dce>
    <kecc0e8a0a3349c79c5d1d6e51bea7c3 xmlns="14a9c00f-d9e3-4eb9-aad3-f69239d17d9c">
      <Terms xmlns="http://schemas.microsoft.com/office/infopath/2007/PartnerControls"/>
    </kecc0e8a0a3349c79c5d1d6e51bea7c3>
    <_dlc_DocId xmlns="508ba6eb-9e09-4fd5-92f2-2d9921329f2d">UGAENABEL-403665430-284865</_dlc_DocId>
    <_dlc_DocIdUrl xmlns="508ba6eb-9e09-4fd5-92f2-2d9921329f2d">
      <Url>https://enabelbe.sharepoint.com/sites/UGA/_layouts/15/DocIdRedir.aspx?ID=UGAENABEL-403665430-284865</Url>
      <Description>UGAENABEL-403665430-284865</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Enabel_document" ma:contentTypeID="0x010100A054E23CC720224AB55CD5109E0645C000D68A28B51D514D40849FE8116A39ECA6" ma:contentTypeVersion="31" ma:contentTypeDescription="Create a new document." ma:contentTypeScope="" ma:versionID="9d33bc2729f4995097f876e32497c722">
  <xsd:schema xmlns:xsd="http://www.w3.org/2001/XMLSchema" xmlns:xs="http://www.w3.org/2001/XMLSchema" xmlns:p="http://schemas.microsoft.com/office/2006/metadata/properties" xmlns:ns1="http://schemas.microsoft.com/sharepoint/v3" xmlns:ns2="508ba6eb-9e09-4fd5-92f2-2d9921329f2d" xmlns:ns3="14a9c00f-d9e3-4eb9-aad3-f69239d17d9c" xmlns:ns4="3a2cca07-d411-4b48-b7e8-c526dfd39ce0" xmlns:ns5="702fbd75-83ea-491b-9326-cd04ce73097a" xmlns:ns6="f3391a51-24a2-4aff-bc36-b8bafdb70464" targetNamespace="http://schemas.microsoft.com/office/2006/metadata/properties" ma:root="true" ma:fieldsID="29b5a51fd5f2932a1fed073f895881e5" ns1:_="" ns2:_="" ns3:_="" ns4:_="" ns5:_="" ns6:_="">
    <xsd:import namespace="http://schemas.microsoft.com/sharepoint/v3"/>
    <xsd:import namespace="508ba6eb-9e09-4fd5-92f2-2d9921329f2d"/>
    <xsd:import namespace="14a9c00f-d9e3-4eb9-aad3-f69239d17d9c"/>
    <xsd:import namespace="3a2cca07-d411-4b48-b7e8-c526dfd39ce0"/>
    <xsd:import namespace="702fbd75-83ea-491b-9326-cd04ce73097a"/>
    <xsd:import namespace="f3391a51-24a2-4aff-bc36-b8bafdb70464"/>
    <xsd:element name="properties">
      <xsd:complexType>
        <xsd:sequence>
          <xsd:element name="documentManagement">
            <xsd:complexType>
              <xsd:all>
                <xsd:element ref="ns2:_dlc_DocId" minOccurs="0"/>
                <xsd:element ref="ns2:_dlc_DocIdUrl" minOccurs="0"/>
                <xsd:element ref="ns2:_dlc_DocIdPersistId" minOccurs="0"/>
                <xsd:element ref="ns3:o99d250c03344da181939f0145dbc023" minOccurs="0"/>
                <xsd:element ref="ns4:TaxCatchAll" minOccurs="0"/>
                <xsd:element ref="ns4:TaxCatchAllLabel" minOccurs="0"/>
                <xsd:element ref="ns3:kecc0e8a0a3349c79c5d1d6e51bea7c3" minOccurs="0"/>
                <xsd:element ref="ns3:j50cb40f2a0941d2947e6bcbd5d19dce" minOccurs="0"/>
                <xsd:element ref="ns3:jcd7455606374210a964e5d7a999097a" minOccurs="0"/>
                <xsd:element ref="ns6:MediaServiceMetadata" minOccurs="0"/>
                <xsd:element ref="ns6:MediaServiceFastMetadata" minOccurs="0"/>
                <xsd:element ref="ns6:MediaServiceAutoKeyPoints" minOccurs="0"/>
                <xsd:element ref="ns6:MediaServiceDateTaken" minOccurs="0"/>
                <xsd:element ref="ns6:MediaServiceAutoTags" minOccurs="0"/>
                <xsd:element ref="ns6:MediaLengthInSeconds" minOccurs="0"/>
                <xsd:element ref="ns6:MediaServiceOCR" minOccurs="0"/>
                <xsd:element ref="ns6:MediaServiceGenerationTime" minOccurs="0"/>
                <xsd:element ref="ns6:MediaServiceEventHashCode" minOccurs="0"/>
                <xsd:element ref="ns5:SharedWithUsers" minOccurs="0"/>
                <xsd:element ref="ns5:SharedWithDetails" minOccurs="0"/>
                <xsd:element ref="ns6:MediaServiceLocation" minOccurs="0"/>
                <xsd:element ref="ns1:_ip_UnifiedCompliancePolicyProperties" minOccurs="0"/>
                <xsd:element ref="ns1:_ip_UnifiedCompliancePolicyUIAction" minOccurs="0"/>
                <xsd:element ref="ns6:lcf76f155ced4ddcb4097134ff3c332f" minOccurs="0"/>
                <xsd:element ref="ns6:MediaServiceObjectDetectorVersions" minOccurs="0"/>
                <xsd:element ref="ns6: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33" nillable="true" ma:displayName="Unified Compliance Policy Properties" ma:hidden="true" ma:internalName="_ip_UnifiedCompliancePolicyProperties">
      <xsd:simpleType>
        <xsd:restriction base="dms:Note"/>
      </xsd:simpleType>
    </xsd:element>
    <xsd:element name="_ip_UnifiedCompliancePolicyUIAction" ma:index="3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508ba6eb-9e09-4fd5-92f2-2d9921329f2d"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Id blijven behouden" ma:description="Id behouden tijdens toevoegen." ma:hidden="true" ma:internalName="_dlc_DocIdPersistId" ma:readOnly="true">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14a9c00f-d9e3-4eb9-aad3-f69239d17d9c" elementFormDefault="qualified">
    <xsd:import namespace="http://schemas.microsoft.com/office/2006/documentManagement/types"/>
    <xsd:import namespace="http://schemas.microsoft.com/office/infopath/2007/PartnerControls"/>
    <xsd:element name="o99d250c03344da181939f0145dbc023" ma:index="11" nillable="true" ma:taxonomy="true" ma:internalName="o99d250c03344da181939f0145dbc023" ma:taxonomyFieldName="Document_Language" ma:displayName="Document_Language" ma:readOnly="false" ma:default="2;#EN|eb0f068f-7d92-44c4-a2e1-052290512cff" ma:fieldId="{899d250c-0334-4da1-8193-9f0145dbc023}" ma:sspId="60552f54-6c29-411d-8801-9a0c08c1a1a0" ma:termSetId="df09f262-5bd0-48f7-8ff9-66e612052d7c" ma:anchorId="00000000-0000-0000-0000-000000000000" ma:open="false" ma:isKeyword="false">
      <xsd:complexType>
        <xsd:sequence>
          <xsd:element ref="pc:Terms" minOccurs="0" maxOccurs="1"/>
        </xsd:sequence>
      </xsd:complexType>
    </xsd:element>
    <xsd:element name="kecc0e8a0a3349c79c5d1d6e51bea7c3" ma:index="15" nillable="true" ma:taxonomy="true" ma:internalName="kecc0e8a0a3349c79c5d1d6e51bea7c3" ma:taxonomyFieldName="Document_Status" ma:displayName="Document_Status" ma:readOnly="false" ma:default="" ma:fieldId="{4ecc0e8a-0a33-49c7-9c5d-1d6e51bea7c3}" ma:sspId="60552f54-6c29-411d-8801-9a0c08c1a1a0" ma:termSetId="44d061db-62b2-4b12-a4d8-975f9639cbdb" ma:anchorId="00000000-0000-0000-0000-000000000000" ma:open="false" ma:isKeyword="false">
      <xsd:complexType>
        <xsd:sequence>
          <xsd:element ref="pc:Terms" minOccurs="0" maxOccurs="1"/>
        </xsd:sequence>
      </xsd:complexType>
    </xsd:element>
    <xsd:element name="j50cb40f2a0941d2947e6bcbd5d19dce" ma:index="17" nillable="true" ma:taxonomy="true" ma:internalName="j50cb40f2a0941d2947e6bcbd5d19dce" ma:taxonomyFieldName="Document_Type" ma:displayName="Document_Type" ma:readOnly="false" ma:default="" ma:fieldId="{350cb40f-2a09-41d2-947e-6bcbd5d19dce}" ma:sspId="60552f54-6c29-411d-8801-9a0c08c1a1a0" ma:termSetId="33f81917-df70-4c8b-9cac-ffa47dc2aabf" ma:anchorId="00000000-0000-0000-0000-000000000000" ma:open="false" ma:isKeyword="false">
      <xsd:complexType>
        <xsd:sequence>
          <xsd:element ref="pc:Terms" minOccurs="0" maxOccurs="1"/>
        </xsd:sequence>
      </xsd:complexType>
    </xsd:element>
    <xsd:element name="jcd7455606374210a964e5d7a999097a" ma:index="19" nillable="true" ma:taxonomy="true" ma:internalName="jcd7455606374210a964e5d7a999097a" ma:taxonomyFieldName="Country" ma:displayName="Country" ma:readOnly="false" ma:default="1;#UGA|1e7ef116-7281-487b-a68a-9c110788cf77" ma:fieldId="{3cd74556-0637-4210-a964-e5d7a999097a}" ma:sspId="60552f54-6c29-411d-8801-9a0c08c1a1a0" ma:termSetId="a5b2ccc0-0626-4c6c-a942-5ad76bcb68f2" ma:anchorId="00000000-0000-0000-0000-000000000000" ma:open="fals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3a2cca07-d411-4b48-b7e8-c526dfd39ce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3defffb-d34b-4a84-9a51-64a1835147bf}" ma:internalName="TaxCatchAll" ma:showField="CatchAllData" ma:web="702fbd75-83ea-491b-9326-cd04ce73097a">
      <xsd:complexType>
        <xsd:complexContent>
          <xsd:extension base="dms:MultiChoiceLookup">
            <xsd:sequence>
              <xsd:element name="Value" type="dms:Lookup" maxOccurs="unbounded" minOccurs="0" nillable="true"/>
            </xsd:sequence>
          </xsd:extension>
        </xsd:complexContent>
      </xsd:complexType>
    </xsd:element>
    <xsd:element name="TaxCatchAllLabel" ma:index="13" nillable="true" ma:displayName="Taxonomy Catch All Column1" ma:hidden="true" ma:list="{03defffb-d34b-4a84-9a51-64a1835147bf}" ma:internalName="TaxCatchAllLabel" ma:readOnly="true" ma:showField="CatchAllDataLabel" ma:web="702fbd75-83ea-491b-9326-cd04ce73097a">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702fbd75-83ea-491b-9326-cd04ce73097a" elementFormDefault="qualified">
    <xsd:import namespace="http://schemas.microsoft.com/office/2006/documentManagement/types"/>
    <xsd:import namespace="http://schemas.microsoft.com/office/infopath/2007/PartnerControls"/>
    <xsd:element name="SharedWithUsers" ma:index="3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31"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f3391a51-24a2-4aff-bc36-b8bafdb70464" elementFormDefault="qualified">
    <xsd:import namespace="http://schemas.microsoft.com/office/2006/documentManagement/types"/>
    <xsd:import namespace="http://schemas.microsoft.com/office/infopath/2007/PartnerControls"/>
    <xsd:element name="MediaServiceMetadata" ma:index="21" nillable="true" ma:displayName="MediaServiceMetadata" ma:hidden="true" ma:internalName="MediaServiceMetadata" ma:readOnly="true">
      <xsd:simpleType>
        <xsd:restriction base="dms:Note"/>
      </xsd:simpleType>
    </xsd:element>
    <xsd:element name="MediaServiceFastMetadata" ma:index="22" nillable="true" ma:displayName="MediaServiceFastMetadata" ma:hidden="true" ma:internalName="MediaServiceFastMetadata" ma:readOnly="true">
      <xsd:simpleType>
        <xsd:restriction base="dms:Note"/>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DateTaken" ma:index="24" nillable="true" ma:displayName="MediaServiceDateTaken" ma:hidden="true" ma:internalName="MediaServiceDateTaken" ma:readOnly="true">
      <xsd:simpleType>
        <xsd:restriction base="dms:Text"/>
      </xsd:simpleType>
    </xsd:element>
    <xsd:element name="MediaServiceAutoTags" ma:index="25" nillable="true" ma:displayName="Tags" ma:internalName="MediaServiceAutoTags" ma:readOnly="true">
      <xsd:simpleType>
        <xsd:restriction base="dms:Text"/>
      </xsd:simpleType>
    </xsd:element>
    <xsd:element name="MediaLengthInSeconds" ma:index="26" nillable="true" ma:displayName="MediaLengthInSeconds" ma:hidden="true" ma:internalName="MediaLengthInSeconds" ma:readOnly="true">
      <xsd:simpleType>
        <xsd:restriction base="dms:Unknown"/>
      </xsd:simpleType>
    </xsd:element>
    <xsd:element name="MediaServiceOCR" ma:index="27" nillable="true" ma:displayName="Extracted Text" ma:internalName="MediaServiceOCR" ma:readOnly="true">
      <xsd:simpleType>
        <xsd:restriction base="dms:Note">
          <xsd:maxLength value="255"/>
        </xsd:restriction>
      </xsd:simpleType>
    </xsd:element>
    <xsd:element name="MediaServiceGenerationTime" ma:index="28" nillable="true" ma:displayName="MediaServiceGenerationTime" ma:hidden="true" ma:internalName="MediaServiceGenerationTime" ma:readOnly="true">
      <xsd:simpleType>
        <xsd:restriction base="dms:Text"/>
      </xsd:simpleType>
    </xsd:element>
    <xsd:element name="MediaServiceEventHashCode" ma:index="29" nillable="true" ma:displayName="MediaServiceEventHashCode" ma:hidden="true" ma:internalName="MediaServiceEventHashCode" ma:readOnly="true">
      <xsd:simpleType>
        <xsd:restriction base="dms:Text"/>
      </xsd:simpleType>
    </xsd:element>
    <xsd:element name="MediaServiceLocation" ma:index="32" nillable="true" ma:displayName="Location" ma:internalName="MediaServiceLocation" ma:readOnly="true">
      <xsd:simpleType>
        <xsd:restriction base="dms:Text"/>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60552f54-6c29-411d-8801-9a0c08c1a1a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37"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38"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1494CC5-6423-4001-B28C-00A5E70906BC}">
  <ds:schemaRefs>
    <ds:schemaRef ds:uri="http://schemas.microsoft.com/sharepoint/v3/contenttype/forms"/>
  </ds:schemaRefs>
</ds:datastoreItem>
</file>

<file path=customXml/itemProps2.xml><?xml version="1.0" encoding="utf-8"?>
<ds:datastoreItem xmlns:ds="http://schemas.openxmlformats.org/officeDocument/2006/customXml" ds:itemID="{42846C81-1955-4CEE-9D68-A30262C70901}">
  <ds:schemaRefs>
    <ds:schemaRef ds:uri="14a9c00f-d9e3-4eb9-aad3-f69239d17d9c"/>
    <ds:schemaRef ds:uri="3a2cca07-d411-4b48-b7e8-c526dfd39ce0"/>
    <ds:schemaRef ds:uri="508ba6eb-9e09-4fd5-92f2-2d9921329f2d"/>
    <ds:schemaRef ds:uri="702fbd75-83ea-491b-9326-cd04ce73097a"/>
    <ds:schemaRef ds:uri="f3391a51-24a2-4aff-bc36-b8bafdb70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2554850C-AEE9-449A-ACD3-77DBA9F5F189}">
  <ds:schemaRefs>
    <ds:schemaRef ds:uri="http://schemas.microsoft.com/sharepoint/events"/>
  </ds:schemaRefs>
</ds:datastoreItem>
</file>

<file path=customXml/itemProps4.xml><?xml version="1.0" encoding="utf-8"?>
<ds:datastoreItem xmlns:ds="http://schemas.openxmlformats.org/officeDocument/2006/customXml" ds:itemID="{25FCB544-3AAB-461D-9CE8-87B4F76F3648}"/>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61</Slides>
  <Notes>0</Notes>
  <HiddenSlides>0</HiddenSlides>
  <ScaleCrop>false</ScaleCrop>
  <HeadingPairs>
    <vt:vector size="4" baseType="variant">
      <vt:variant>
        <vt:lpstr>Theme</vt:lpstr>
      </vt:variant>
      <vt:variant>
        <vt:i4>1</vt:i4>
      </vt:variant>
      <vt:variant>
        <vt:lpstr>Slide Titles</vt:lpstr>
      </vt:variant>
      <vt:variant>
        <vt:i4>61</vt:i4>
      </vt:variant>
    </vt:vector>
  </HeadingPairs>
  <TitlesOfParts>
    <vt:vector size="62" baseType="lpstr">
      <vt:lpstr>CTB-17-18908-powerpoint 80%-ab-151217</vt:lpstr>
      <vt:lpstr>  Call For Proposals Supporting vulnerable youth to develop sustainable micro- and small businesses for enhanced resilience and economic integration in Busoga region</vt:lpstr>
      <vt:lpstr>Presentation outline</vt:lpstr>
      <vt:lpstr>Call for Proposals</vt:lpstr>
      <vt:lpstr>Enabel Country Portfolio Objectives</vt:lpstr>
      <vt:lpstr>PowerPoint Presentation</vt:lpstr>
      <vt:lpstr>1. Result 4 – Entrepreneurship promotion</vt:lpstr>
      <vt:lpstr>1. Result 4 – Entrepreneurship promotion</vt:lpstr>
      <vt:lpstr>2. Call Objectives </vt:lpstr>
      <vt:lpstr>2. Call objectives – Results (overall)</vt:lpstr>
      <vt:lpstr>2. Call objectives – ‘Sustainable livelihoods’</vt:lpstr>
      <vt:lpstr>2. Call volume and grant amounts</vt:lpstr>
      <vt:lpstr>3. Admissibility criteria – 3 levels </vt:lpstr>
      <vt:lpstr>3a. The actors: (lead) applicant </vt:lpstr>
      <vt:lpstr>3a. The actors: (lead) applicant </vt:lpstr>
      <vt:lpstr>3a. The actors: Co-applicants</vt:lpstr>
      <vt:lpstr>3a. The actors: co-applicants</vt:lpstr>
      <vt:lpstr>3a. The actors: co-applicants</vt:lpstr>
      <vt:lpstr>3a. The actors – Summary types</vt:lpstr>
      <vt:lpstr>3a. The actors – Physical presence</vt:lpstr>
      <vt:lpstr>3a. The actors: Associates</vt:lpstr>
      <vt:lpstr>3a. The actors: Contractors</vt:lpstr>
      <vt:lpstr>Questions?</vt:lpstr>
      <vt:lpstr>3b. The actions</vt:lpstr>
      <vt:lpstr>3b. The actions: Duration</vt:lpstr>
      <vt:lpstr>3b. The actions: Geographical coverage</vt:lpstr>
      <vt:lpstr>3b. The actions: Priority value chains</vt:lpstr>
      <vt:lpstr>3b. The actions: Priority value chains – Green economy</vt:lpstr>
      <vt:lpstr>3b. The actions: Priority value chains</vt:lpstr>
      <vt:lpstr>3b. The actions: Targeted business models</vt:lpstr>
      <vt:lpstr>3b. The actions: Target beneficiaries</vt:lpstr>
      <vt:lpstr>3b. The actions: Two types of target groups</vt:lpstr>
      <vt:lpstr>3b. The actions – admissible </vt:lpstr>
      <vt:lpstr>3b. The actions – NON admissible</vt:lpstr>
      <vt:lpstr>3b. The actions: Admissible activities</vt:lpstr>
      <vt:lpstr>3b. The actions: Sub-grants to sub-beneficiaries</vt:lpstr>
      <vt:lpstr>3b. The actions: Sub-grants to sub-beneficiaries</vt:lpstr>
      <vt:lpstr>3b. The actions: Sub-grants to sub-beneficiaries</vt:lpstr>
      <vt:lpstr>3b. The actions: Sub-grants to sub-beneficiaries</vt:lpstr>
      <vt:lpstr>3b. The actions: Sub-grants to sub-beneficiaries</vt:lpstr>
      <vt:lpstr>3b. The actions: Sub-grants to sub-beneficiaries</vt:lpstr>
      <vt:lpstr>3b. Summary all type of actors that can be involved in implementation </vt:lpstr>
      <vt:lpstr>Questions?</vt:lpstr>
      <vt:lpstr>3b. Number of applications</vt:lpstr>
      <vt:lpstr>Questions?</vt:lpstr>
      <vt:lpstr>3c. Admissible costs</vt:lpstr>
      <vt:lpstr>3c. Admissible costs</vt:lpstr>
      <vt:lpstr>3c. Admissible costs</vt:lpstr>
      <vt:lpstr>3c. Ineligible costs</vt:lpstr>
      <vt:lpstr>3c. Budget estimation</vt:lpstr>
      <vt:lpstr>Questions?</vt:lpstr>
      <vt:lpstr>2. Call Objectives </vt:lpstr>
      <vt:lpstr>5. Concept note application</vt:lpstr>
      <vt:lpstr>5. Concept note application annexes</vt:lpstr>
      <vt:lpstr>6. Application procedure </vt:lpstr>
      <vt:lpstr>6. Application procedure </vt:lpstr>
      <vt:lpstr>6. Submission concept notes</vt:lpstr>
      <vt:lpstr>6. Submission concept notes</vt:lpstr>
      <vt:lpstr>6. Submission concept notes</vt:lpstr>
      <vt:lpstr>6. Evaluation and selection procedure – Concept notes</vt:lpstr>
      <vt:lpstr>6. Evaluation and selection procedure – Proposals</vt:lpstr>
      <vt:lpstr> Thank you!       Q&amp;A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WeWork EU Green and Decent jobs for youth  Entry Meeting on xx/12/2023</dc:title>
  <dc:creator>DELL</dc:creator>
  <cp:revision>1</cp:revision>
  <dcterms:modified xsi:type="dcterms:W3CDTF">2024-07-08T13:39:15Z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0x010100A054E23CC720224AB55CD5109E0645C000D68A28B51D514D40849FE8116A39ECA6</vt:lpwstr>
  </property>
  <property fmtid="{D5CDD505-2E9C-101B-9397-08002B2CF9AE}" pid="3" name="_dlc_DocIdItemGuid">
    <vt:lpwstr>6b063bb0-2712-4d99-8623-8915d626ec82</vt:lpwstr>
  </property>
  <property fmtid="{D5CDD505-2E9C-101B-9397-08002B2CF9AE}" pid="4" name="Document_Type">
    <vt:lpwstr/>
  </property>
  <property fmtid="{D5CDD505-2E9C-101B-9397-08002B2CF9AE}" pid="5" name="e2b781e9cad840cd89b90f5a7e989839">
    <vt:lpwstr/>
  </property>
  <property fmtid="{D5CDD505-2E9C-101B-9397-08002B2CF9AE}" pid="6" name="MediaServiceImageTags">
    <vt:lpwstr/>
  </property>
  <property fmtid="{D5CDD505-2E9C-101B-9397-08002B2CF9AE}" pid="7" name="Contract_reference">
    <vt:lpwstr/>
  </property>
  <property fmtid="{D5CDD505-2E9C-101B-9397-08002B2CF9AE}" pid="8" name="l9d65098618b4a8fbbe87718e7187e6b">
    <vt:lpwstr/>
  </property>
  <property fmtid="{D5CDD505-2E9C-101B-9397-08002B2CF9AE}" pid="9" name="Document_Status">
    <vt:lpwstr/>
  </property>
  <property fmtid="{D5CDD505-2E9C-101B-9397-08002B2CF9AE}" pid="10" name="Project_code">
    <vt:lpwstr/>
  </property>
  <property fmtid="{D5CDD505-2E9C-101B-9397-08002B2CF9AE}" pid="11" name="Document_Language">
    <vt:lpwstr>5;#EN|eb0f068f-7d92-44c4-a2e1-052290512cff</vt:lpwstr>
  </property>
  <property fmtid="{D5CDD505-2E9C-101B-9397-08002B2CF9AE}" pid="12" name="Country">
    <vt:lpwstr>1;#UGA|1e7ef116-7281-487b-a68a-9c110788cf77</vt:lpwstr>
  </property>
</Properties>
</file>