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995" r:id="rId5"/>
    <p:sldId id="257" r:id="rId6"/>
    <p:sldId id="3191" r:id="rId7"/>
    <p:sldId id="3192" r:id="rId8"/>
    <p:sldId id="3190" r:id="rId9"/>
    <p:sldId id="3141" r:id="rId10"/>
    <p:sldId id="3176" r:id="rId11"/>
    <p:sldId id="3215" r:id="rId12"/>
    <p:sldId id="3214" r:id="rId13"/>
    <p:sldId id="3196" r:id="rId14"/>
    <p:sldId id="3218" r:id="rId15"/>
    <p:sldId id="3219" r:id="rId16"/>
    <p:sldId id="3198" r:id="rId17"/>
    <p:sldId id="3220" r:id="rId18"/>
    <p:sldId id="3200" r:id="rId19"/>
    <p:sldId id="3202" r:id="rId20"/>
    <p:sldId id="3203" r:id="rId21"/>
    <p:sldId id="3227" r:id="rId22"/>
    <p:sldId id="3147" r:id="rId23"/>
    <p:sldId id="3226" r:id="rId24"/>
    <p:sldId id="3217" r:id="rId25"/>
    <p:sldId id="3148" r:id="rId26"/>
    <p:sldId id="3223" r:id="rId27"/>
    <p:sldId id="3224" r:id="rId28"/>
    <p:sldId id="3225" r:id="rId29"/>
    <p:sldId id="3149" r:id="rId30"/>
    <p:sldId id="3150" r:id="rId31"/>
    <p:sldId id="3151" r:id="rId32"/>
    <p:sldId id="3153" r:id="rId33"/>
    <p:sldId id="3155" r:id="rId34"/>
    <p:sldId id="3154" r:id="rId35"/>
    <p:sldId id="3205" r:id="rId36"/>
    <p:sldId id="3184" r:id="rId37"/>
    <p:sldId id="3187" r:id="rId38"/>
    <p:sldId id="3157" r:id="rId39"/>
    <p:sldId id="3170" r:id="rId40"/>
    <p:sldId id="3212" r:id="rId41"/>
    <p:sldId id="3209" r:id="rId42"/>
    <p:sldId id="3208" r:id="rId43"/>
    <p:sldId id="3207" r:id="rId44"/>
    <p:sldId id="3210" r:id="rId45"/>
    <p:sldId id="3213" r:id="rId46"/>
    <p:sldId id="3228" r:id="rId47"/>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D82B1-0F44-4B4D-AA56-AFB3678279AD}" v="2" dt="2024-10-02T09:54:20.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varScale="1">
        <p:scale>
          <a:sx n="78" d="100"/>
          <a:sy n="78" d="100"/>
        </p:scale>
        <p:origin x="124"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dirty="0" err="1">
              <a:solidFill>
                <a:schemeClr val="tx1"/>
              </a:solidFill>
              <a:latin typeface="Calibri Light" panose="020F0302020204030204"/>
            </a:rPr>
            <a:t>Assumptions</a:t>
          </a:r>
          <a:r>
            <a:rPr lang="nl-NL" b="1" dirty="0">
              <a:solidFill>
                <a:schemeClr val="tx1"/>
              </a:solidFill>
              <a:latin typeface="Calibri Light" panose="020F0302020204030204"/>
            </a:rPr>
            <a:t> &amp; </a:t>
          </a:r>
          <a:r>
            <a:rPr lang="nl-NL" b="1" dirty="0" err="1">
              <a:solidFill>
                <a:schemeClr val="tx1"/>
              </a:solidFill>
              <a:latin typeface="Calibri Light" panose="020F0302020204030204"/>
            </a:rPr>
            <a:t>risks</a:t>
          </a:r>
          <a:endParaRPr lang="nl-NL" b="1" dirty="0">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dirty="0">
              <a:solidFill>
                <a:schemeClr val="tx1"/>
              </a:solidFill>
              <a:latin typeface="Calibri Light" panose="020F0302020204030204"/>
            </a:rPr>
            <a:t>Resources/</a:t>
          </a:r>
          <a:r>
            <a:rPr lang="nl-NL" b="1" dirty="0" err="1">
              <a:solidFill>
                <a:schemeClr val="tx1"/>
              </a:solidFill>
              <a:latin typeface="Calibri Light" panose="020F0302020204030204"/>
            </a:rPr>
            <a:t>inputs</a:t>
          </a:r>
          <a:endParaRPr lang="nl-NL" b="1" dirty="0">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dirty="0" err="1">
              <a:solidFill>
                <a:schemeClr val="tx1"/>
              </a:solidFill>
              <a:latin typeface="Calibri Light" panose="020F0302020204030204"/>
            </a:rPr>
            <a:t>Activities</a:t>
          </a:r>
          <a:endParaRPr lang="nl-NL" b="1" dirty="0">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dirty="0">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dirty="0">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dirty="0">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t>
        <a:bodyPr/>
        <a:lstStyle/>
        <a:p>
          <a:endParaRPr lang="en-US"/>
        </a:p>
      </dgm:t>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t>
        <a:bodyPr/>
        <a:lstStyle/>
        <a:p>
          <a:endParaRPr lang="en-US"/>
        </a:p>
      </dgm:t>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t>
        <a:bodyPr/>
        <a:lstStyle/>
        <a:p>
          <a:endParaRPr lang="en-US"/>
        </a:p>
      </dgm:t>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t>
        <a:bodyPr/>
        <a:lstStyle/>
        <a:p>
          <a:endParaRPr lang="en-US"/>
        </a:p>
      </dgm:t>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t>
        <a:bodyPr/>
        <a:lstStyle/>
        <a:p>
          <a:endParaRPr lang="en-US"/>
        </a:p>
      </dgm:t>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t>
        <a:bodyPr/>
        <a:lstStyle/>
        <a:p>
          <a:endParaRPr lang="en-US"/>
        </a:p>
      </dgm:t>
    </dgm:pt>
  </dgm:ptLst>
  <dgm:cxnLst>
    <dgm:cxn modelId="{6F5D9DBD-F22F-440C-911D-4682B7F38461}" srcId="{E3FF70F3-DB6B-41FE-A090-F3928BC29F29}" destId="{EBB12C71-66D8-4D1F-8B7D-80BB00E1F561}" srcOrd="2" destOrd="0" parTransId="{C665461F-AA87-4DF0-9D32-4FAB0D9B8B14}" sibTransId="{D607C283-0AC5-467B-A070-9462F3447601}"/>
    <dgm:cxn modelId="{0CEA1AA3-1912-496A-9F64-185A0F272220}" type="presOf" srcId="{EBB12C71-66D8-4D1F-8B7D-80BB00E1F561}" destId="{68629082-C739-41D7-827B-8487852D4607}" srcOrd="0" destOrd="0" presId="urn:microsoft.com/office/officeart/2005/8/layout/chevron1"/>
    <dgm:cxn modelId="{61726FA1-8AE6-4E57-AA44-818F6DB38C73}" type="presOf" srcId="{1ABE18DB-635A-4DA2-BFA3-FC5795C46D89}" destId="{B5BAE9C6-451D-4DF3-8719-E70256F74A5C}"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F856798A-C596-408A-8426-BC896F1B6FA1}" srcId="{E3FF70F3-DB6B-41FE-A090-F3928BC29F29}" destId="{6A79A00E-3F8D-4ECA-A2B9-D4AA236B0195}" srcOrd="0" destOrd="0" parTransId="{821202CC-99EA-472A-A2EE-F769693DC723}" sibTransId="{131BD45D-D0A4-46AF-BC5A-9D41856C1C52}"/>
    <dgm:cxn modelId="{72683B75-F8E7-4158-9292-3D4D6E1F5A1E}" srcId="{E3FF70F3-DB6B-41FE-A090-F3928BC29F29}" destId="{D77F72A4-0993-4205-983D-D508E74B91EF}" srcOrd="1" destOrd="0" parTransId="{F5B87C48-D829-4022-AA4C-9C70411987AB}" sibTransId="{A40764BE-E9A6-43BD-9651-4B1386FB2618}"/>
    <dgm:cxn modelId="{F50399FE-F424-406A-84ED-C3AA02C13C5F}" type="presOf" srcId="{6A79A00E-3F8D-4ECA-A2B9-D4AA236B0195}" destId="{97E60FAF-0FF5-4198-AF73-0601922DEC01}" srcOrd="0" destOrd="0" presId="urn:microsoft.com/office/officeart/2005/8/layout/chevron1"/>
    <dgm:cxn modelId="{33F07A13-A98B-4FDB-AD38-E891D10B30FD}" type="presOf" srcId="{D77F72A4-0993-4205-983D-D508E74B91EF}" destId="{10824083-5251-4CD2-90B6-3B1A9412E48D}"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BF0D9DE6-CC26-458D-9A8C-D3D375FDB92F}" srcId="{E3FF70F3-DB6B-41FE-A090-F3928BC29F29}" destId="{98FD75D1-CC1C-4E9F-B868-0F688281A290}" srcOrd="3" destOrd="0" parTransId="{983725D1-B45F-45FD-B380-D62AA735A0A1}" sibTransId="{EB193FFD-71BF-4A87-86A9-6D383927ED16}"/>
    <dgm:cxn modelId="{64884705-5102-403D-A567-A570CD8B2BD3}" srcId="{E3FF70F3-DB6B-41FE-A090-F3928BC29F29}" destId="{1ABE18DB-635A-4DA2-BFA3-FC5795C46D89}" srcOrd="4" destOrd="0" parTransId="{8CD2D61C-694B-4FF1-992D-660F86C6520B}" sibTransId="{3FB4E9E4-59CE-4C94-8020-93FBA5A5172E}"/>
    <dgm:cxn modelId="{518FF0FD-772A-4467-A255-83A0FA8F1934}" srcId="{E3FF70F3-DB6B-41FE-A090-F3928BC29F29}" destId="{0CEB8BBB-2C40-47E0-8E46-7284DC15B20A}" srcOrd="5" destOrd="0" parTransId="{DD4EFBDC-F0FA-40C4-B8B7-E36FCD277760}" sibTransId="{B6426D5D-1DDB-4601-B19D-C81D693275F8}"/>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nl-NL" sz="1300" b="1" kern="1200" dirty="0" err="1">
              <a:solidFill>
                <a:schemeClr val="tx1"/>
              </a:solidFill>
              <a:latin typeface="Calibri Light" panose="020F0302020204030204"/>
            </a:rPr>
            <a:t>Assumptions</a:t>
          </a:r>
          <a:r>
            <a:rPr lang="nl-NL" sz="1300" b="1" kern="1200" dirty="0">
              <a:solidFill>
                <a:schemeClr val="tx1"/>
              </a:solidFill>
              <a:latin typeface="Calibri Light" panose="020F0302020204030204"/>
            </a:rPr>
            <a:t> &amp; </a:t>
          </a:r>
          <a:r>
            <a:rPr lang="nl-NL" sz="1300" b="1" kern="1200" dirty="0" err="1">
              <a:solidFill>
                <a:schemeClr val="tx1"/>
              </a:solidFill>
              <a:latin typeface="Calibri Light" panose="020F0302020204030204"/>
            </a:rPr>
            <a:t>risks</a:t>
          </a:r>
          <a:endParaRPr lang="nl-NL" sz="1300" b="1" kern="1200" dirty="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Resources/</a:t>
          </a:r>
          <a:r>
            <a:rPr lang="nl-NL" sz="1300" b="1" kern="1200" dirty="0" err="1">
              <a:solidFill>
                <a:schemeClr val="tx1"/>
              </a:solidFill>
              <a:latin typeface="Calibri Light" panose="020F0302020204030204"/>
            </a:rPr>
            <a:t>inputs</a:t>
          </a:r>
          <a:endParaRPr lang="nl-NL" sz="1300" b="1" kern="1200" dirty="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err="1">
              <a:solidFill>
                <a:schemeClr val="tx1"/>
              </a:solidFill>
              <a:latin typeface="Calibri Light" panose="020F0302020204030204"/>
            </a:rPr>
            <a:t>Activities</a:t>
          </a:r>
          <a:endParaRPr lang="nl-NL" sz="1300" b="1" kern="1200" dirty="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07-10-24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07-10-24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livelihoods</a:t>
            </a:r>
          </a:p>
          <a:p>
            <a:r>
              <a:rPr lang="en-US" dirty="0"/>
              <a:t>SO: certification &amp; employment</a:t>
            </a:r>
            <a:endParaRPr lang="en-UG" dirty="0"/>
          </a:p>
        </p:txBody>
      </p:sp>
      <p:sp>
        <p:nvSpPr>
          <p:cNvPr id="4" name="Slide Number Placeholder 3"/>
          <p:cNvSpPr>
            <a:spLocks noGrp="1"/>
          </p:cNvSpPr>
          <p:nvPr>
            <p:ph type="sldNum" sz="quarter" idx="5"/>
          </p:nvPr>
        </p:nvSpPr>
        <p:spPr/>
        <p:txBody>
          <a:bodyPr/>
          <a:lstStyle/>
          <a:p>
            <a:fld id="{F24C261D-1966-411E-9C31-72BA4F47BB72}" type="slidenum">
              <a:rPr lang="fr-BE" smtClean="0"/>
              <a:t>19</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07-10-24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ubmit.link/2U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ubmit.link/2U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840477"/>
            <a:ext cx="7935080" cy="1554390"/>
          </a:xfrm>
        </p:spPr>
        <p:txBody>
          <a:bodyPr>
            <a:noAutofit/>
          </a:bodyPr>
          <a:lstStyle/>
          <a:p>
            <a:r>
              <a:rPr lang="nl-BE" b="1" dirty="0">
                <a:solidFill>
                  <a:srgbClr val="C00000"/>
                </a:solidFill>
              </a:rPr>
              <a:t>Call For Proposals</a:t>
            </a:r>
            <a:r>
              <a:rPr lang="nl-BE" dirty="0">
                <a:solidFill>
                  <a:srgbClr val="C00000"/>
                </a:solidFill>
              </a:rPr>
              <a:t/>
            </a:r>
            <a:br>
              <a:rPr lang="nl-BE" dirty="0">
                <a:solidFill>
                  <a:srgbClr val="C00000"/>
                </a:solidFill>
              </a:rPr>
            </a:br>
            <a:r>
              <a:rPr lang="en-US" sz="3200" dirty="0">
                <a:solidFill>
                  <a:srgbClr val="C00000"/>
                </a:solidFill>
              </a:rPr>
              <a:t>Supporting vulnerable youth to develop sustainable micro- and small businesses for enhanced resilience and economic integration in Busoga region</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4838375"/>
            <a:ext cx="6616513" cy="1166607"/>
          </a:xfrm>
        </p:spPr>
        <p:txBody>
          <a:bodyPr>
            <a:normAutofit/>
          </a:bodyPr>
          <a:lstStyle/>
          <a:p>
            <a:r>
              <a:rPr lang="en-US" sz="2800" dirty="0"/>
              <a:t>Information sessions – </a:t>
            </a:r>
            <a:r>
              <a:rPr lang="en-US" sz="2800" b="1" dirty="0"/>
              <a:t>proposal stage</a:t>
            </a:r>
            <a:endParaRPr lang="en-UG" sz="2800" b="1"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nl-BE" b="1" dirty="0">
                <a:solidFill>
                  <a:srgbClr val="C00000"/>
                </a:solidFill>
                <a:latin typeface="+mj-lt"/>
              </a:rPr>
              <a:t>Strategies promoted RECAP</a:t>
            </a:r>
            <a:endParaRPr lang="en-US" b="1" dirty="0">
              <a:solidFill>
                <a:srgbClr val="C00000"/>
              </a:solidFill>
              <a:latin typeface="+mj-lt"/>
            </a:endParaRPr>
          </a:p>
        </p:txBody>
      </p:sp>
      <p:sp>
        <p:nvSpPr>
          <p:cNvPr id="7" name="Content Placeholder 6"/>
          <p:cNvSpPr>
            <a:spLocks noGrp="1"/>
          </p:cNvSpPr>
          <p:nvPr>
            <p:ph idx="1"/>
          </p:nvPr>
        </p:nvSpPr>
        <p:spPr>
          <a:xfrm>
            <a:off x="722811" y="1443445"/>
            <a:ext cx="11251474" cy="5257800"/>
          </a:xfrm>
        </p:spPr>
        <p:txBody>
          <a:bodyPr vert="horz" lIns="91440" tIns="45720" rIns="91440" bIns="45720" rtlCol="0" anchor="t">
            <a:normAutofit fontScale="92500" lnSpcReduction="20000"/>
          </a:bodyPr>
          <a:lstStyle/>
          <a:p>
            <a:pPr marL="0" lvl="0" indent="0">
              <a:buNone/>
            </a:pPr>
            <a:r>
              <a:rPr lang="en-US" sz="2400" b="1" dirty="0">
                <a:solidFill>
                  <a:srgbClr val="C00000"/>
                </a:solidFill>
                <a:ea typeface="Calibri" panose="020F0502020204030204"/>
                <a:cs typeface="Calibri" panose="020F0502020204030204"/>
              </a:rPr>
              <a:t>S</a:t>
            </a:r>
            <a:r>
              <a:rPr lang="en-US" sz="2400" b="1" i="0" u="none" strike="noStrike" baseline="0" dirty="0">
                <a:solidFill>
                  <a:srgbClr val="C00000"/>
                </a:solidFill>
              </a:rPr>
              <a:t>ustainable micro- and small business development initiatives</a:t>
            </a:r>
            <a:r>
              <a:rPr lang="en-US" sz="2400" b="1" i="0" u="none" strike="noStrike" baseline="0" dirty="0">
                <a:solidFill>
                  <a:schemeClr val="tx1">
                    <a:lumMod val="75000"/>
                    <a:lumOff val="25000"/>
                  </a:schemeClr>
                </a:solidFill>
              </a:rPr>
              <a:t>, </a:t>
            </a:r>
            <a:r>
              <a:rPr lang="en-US" sz="2400" i="0" u="none" strike="noStrike" baseline="0" dirty="0">
                <a:solidFill>
                  <a:schemeClr val="tx1">
                    <a:lumMod val="75000"/>
                    <a:lumOff val="25000"/>
                  </a:schemeClr>
                </a:solidFill>
              </a:rPr>
              <a:t>integrating:</a:t>
            </a:r>
          </a:p>
          <a:p>
            <a:r>
              <a:rPr lang="en-US" sz="2400" b="1" i="0" u="none" strike="noStrike" baseline="0" dirty="0">
                <a:solidFill>
                  <a:schemeClr val="tx1">
                    <a:lumMod val="75000"/>
                    <a:lumOff val="25000"/>
                  </a:schemeClr>
                </a:solidFill>
              </a:rPr>
              <a:t>Business development support </a:t>
            </a:r>
            <a:r>
              <a:rPr lang="en-US" sz="2400" i="0" u="none" strike="noStrike" baseline="0" dirty="0">
                <a:solidFill>
                  <a:schemeClr val="tx1">
                    <a:lumMod val="75000"/>
                    <a:lumOff val="25000"/>
                  </a:schemeClr>
                </a:solidFill>
              </a:rPr>
              <a:t>(training, technical assistance, coaching) </a:t>
            </a:r>
          </a:p>
          <a:p>
            <a:r>
              <a:rPr lang="en-US" sz="2400" b="1" i="0" u="none" strike="noStrike" baseline="0" dirty="0">
                <a:solidFill>
                  <a:schemeClr val="tx1">
                    <a:lumMod val="75000"/>
                    <a:lumOff val="25000"/>
                  </a:schemeClr>
                </a:solidFill>
              </a:rPr>
              <a:t>Innovative approaches, (best-available) technologies and good practices </a:t>
            </a:r>
            <a:r>
              <a:rPr lang="en-US" sz="2400" i="0" u="none" strike="noStrike" baseline="0" dirty="0">
                <a:solidFill>
                  <a:schemeClr val="tx1">
                    <a:lumMod val="75000"/>
                    <a:lumOff val="25000"/>
                  </a:schemeClr>
                </a:solidFill>
              </a:rPr>
              <a:t>(</a:t>
            </a:r>
            <a:r>
              <a:rPr lang="en-US" sz="2400" i="1" u="none" strike="noStrike" baseline="0" dirty="0" err="1">
                <a:solidFill>
                  <a:schemeClr val="tx1">
                    <a:lumMod val="75000"/>
                    <a:lumOff val="25000"/>
                  </a:schemeClr>
                </a:solidFill>
              </a:rPr>
              <a:t>ie</a:t>
            </a:r>
            <a:r>
              <a:rPr lang="en-US" sz="2400" i="1" u="none" strike="noStrike" baseline="0" dirty="0">
                <a:solidFill>
                  <a:schemeClr val="tx1">
                    <a:lumMod val="75000"/>
                    <a:lumOff val="25000"/>
                  </a:schemeClr>
                </a:solidFill>
              </a:rPr>
              <a:t>.  green agriculture, </a:t>
            </a:r>
            <a:r>
              <a:rPr lang="en-US" sz="2400" i="1" u="none" strike="noStrike" baseline="0" dirty="0" err="1">
                <a:solidFill>
                  <a:schemeClr val="tx1">
                    <a:lumMod val="75000"/>
                    <a:lumOff val="25000"/>
                  </a:schemeClr>
                </a:solidFill>
              </a:rPr>
              <a:t>agro</a:t>
            </a:r>
            <a:r>
              <a:rPr lang="en-US" sz="2400" i="1" u="none" strike="noStrike" baseline="0" dirty="0">
                <a:solidFill>
                  <a:schemeClr val="tx1">
                    <a:lumMod val="75000"/>
                    <a:lumOff val="25000"/>
                  </a:schemeClr>
                </a:solidFill>
              </a:rPr>
              <a:t>-ecological principles, digital solutions/tools, …) </a:t>
            </a:r>
          </a:p>
          <a:p>
            <a:r>
              <a:rPr lang="en-US" sz="2400" b="0" i="0" u="none" strike="noStrike" baseline="0" dirty="0">
                <a:solidFill>
                  <a:schemeClr val="tx1">
                    <a:lumMod val="75000"/>
                    <a:lumOff val="25000"/>
                  </a:schemeClr>
                </a:solidFill>
              </a:rPr>
              <a:t>Engagement of other </a:t>
            </a:r>
            <a:r>
              <a:rPr lang="en-US" sz="2400" b="1" i="0" u="none" strike="noStrike" baseline="0" dirty="0">
                <a:solidFill>
                  <a:schemeClr val="tx1">
                    <a:lumMod val="75000"/>
                    <a:lumOff val="25000"/>
                  </a:schemeClr>
                </a:solidFill>
              </a:rPr>
              <a:t>private sector </a:t>
            </a:r>
            <a:r>
              <a:rPr lang="en-US" sz="2400" b="0" i="0" u="none" strike="noStrike" baseline="0" dirty="0">
                <a:solidFill>
                  <a:schemeClr val="tx1">
                    <a:lumMod val="75000"/>
                    <a:lumOff val="25000"/>
                  </a:schemeClr>
                </a:solidFill>
              </a:rPr>
              <a:t>actors to mobilize sector-specific expertise and/or to support development of business relationships (B2B, sales or input agreements);</a:t>
            </a:r>
          </a:p>
          <a:p>
            <a:r>
              <a:rPr lang="en-US" sz="2400" b="0" i="0" u="none" strike="noStrike" baseline="0" dirty="0">
                <a:solidFill>
                  <a:schemeClr val="tx1">
                    <a:lumMod val="75000"/>
                    <a:lumOff val="25000"/>
                  </a:schemeClr>
                </a:solidFill>
              </a:rPr>
              <a:t>Strategies to enhance beneficiaries’ </a:t>
            </a:r>
            <a:r>
              <a:rPr lang="en-US" sz="2400" b="1" i="0" u="none" strike="noStrike" baseline="0" dirty="0">
                <a:solidFill>
                  <a:schemeClr val="tx1">
                    <a:lumMod val="75000"/>
                    <a:lumOff val="25000"/>
                  </a:schemeClr>
                </a:solidFill>
              </a:rPr>
              <a:t>access to affordable finance and capital</a:t>
            </a:r>
            <a:r>
              <a:rPr lang="en-US" sz="2400" dirty="0">
                <a:solidFill>
                  <a:schemeClr val="tx1">
                    <a:lumMod val="75000"/>
                    <a:lumOff val="25000"/>
                  </a:schemeClr>
                </a:solidFill>
              </a:rPr>
              <a:t>;</a:t>
            </a:r>
          </a:p>
          <a:p>
            <a:r>
              <a:rPr lang="en-US" sz="2400" b="0" i="0" u="none" strike="noStrike" baseline="0" dirty="0">
                <a:solidFill>
                  <a:schemeClr val="tx1">
                    <a:lumMod val="75000"/>
                    <a:lumOff val="25000"/>
                  </a:schemeClr>
                </a:solidFill>
              </a:rPr>
              <a:t>Where relevant, strategies towards enhanced </a:t>
            </a:r>
            <a:r>
              <a:rPr lang="en-US" sz="2400" b="1" i="0" u="none" strike="noStrike" baseline="0" dirty="0">
                <a:solidFill>
                  <a:schemeClr val="tx1">
                    <a:lumMod val="75000"/>
                    <a:lumOff val="25000"/>
                  </a:schemeClr>
                </a:solidFill>
              </a:rPr>
              <a:t>access to assets, </a:t>
            </a:r>
            <a:r>
              <a:rPr lang="en-US" sz="2400" b="0" i="0" u="none" strike="noStrike" baseline="0" dirty="0">
                <a:solidFill>
                  <a:schemeClr val="tx1">
                    <a:lumMod val="75000"/>
                    <a:lumOff val="25000"/>
                  </a:schemeClr>
                </a:solidFill>
              </a:rPr>
              <a:t>including land  &amp; inputs (without distorting the local ecosystem and market); </a:t>
            </a:r>
            <a:endParaRPr lang="en-GB" sz="2400" b="0" i="0" u="none" strike="noStrike" baseline="0" dirty="0">
              <a:solidFill>
                <a:schemeClr val="tx1">
                  <a:lumMod val="75000"/>
                  <a:lumOff val="25000"/>
                </a:schemeClr>
              </a:solidFill>
            </a:endParaRPr>
          </a:p>
          <a:p>
            <a:r>
              <a:rPr lang="en-US" sz="2400" b="0" i="0" u="none" strike="noStrike" baseline="0" dirty="0">
                <a:solidFill>
                  <a:schemeClr val="tx1">
                    <a:lumMod val="75000"/>
                    <a:lumOff val="25000"/>
                  </a:schemeClr>
                </a:solidFill>
              </a:rPr>
              <a:t>Strategies to support </a:t>
            </a:r>
            <a:r>
              <a:rPr lang="en-US" sz="2400" b="1" i="0" u="none" strike="noStrike" baseline="0" dirty="0">
                <a:solidFill>
                  <a:schemeClr val="tx1">
                    <a:lumMod val="75000"/>
                    <a:lumOff val="25000"/>
                  </a:schemeClr>
                </a:solidFill>
              </a:rPr>
              <a:t>adherence to quality standards </a:t>
            </a:r>
            <a:r>
              <a:rPr lang="en-US" sz="2400" b="0" i="0" u="none" strike="noStrike" baseline="0" dirty="0">
                <a:solidFill>
                  <a:schemeClr val="tx1">
                    <a:lumMod val="75000"/>
                    <a:lumOff val="25000"/>
                  </a:schemeClr>
                </a:solidFill>
              </a:rPr>
              <a:t>of products and services; </a:t>
            </a:r>
          </a:p>
          <a:p>
            <a:r>
              <a:rPr lang="en-US" sz="2400" b="0" i="0" u="none" strike="noStrike" baseline="0" dirty="0">
                <a:solidFill>
                  <a:schemeClr val="tx1">
                    <a:lumMod val="75000"/>
                    <a:lumOff val="25000"/>
                  </a:schemeClr>
                </a:solidFill>
              </a:rPr>
              <a:t>Support to formalization and/or occupational licensing </a:t>
            </a:r>
            <a:r>
              <a:rPr lang="en-US" sz="2400" b="0" i="0" u="sng" strike="noStrike" baseline="0" dirty="0">
                <a:solidFill>
                  <a:schemeClr val="tx1">
                    <a:lumMod val="75000"/>
                    <a:lumOff val="25000"/>
                  </a:schemeClr>
                </a:solidFill>
              </a:rPr>
              <a:t>where relevant </a:t>
            </a:r>
            <a:r>
              <a:rPr lang="en-US" sz="2400" b="0" i="0" u="none" strike="noStrike" baseline="0" dirty="0">
                <a:solidFill>
                  <a:schemeClr val="tx1">
                    <a:lumMod val="75000"/>
                    <a:lumOff val="25000"/>
                  </a:schemeClr>
                </a:solidFill>
              </a:rPr>
              <a:t>(</a:t>
            </a:r>
            <a:r>
              <a:rPr lang="en-US" sz="2400" b="0" i="0" u="none" strike="noStrike" baseline="0" dirty="0" err="1">
                <a:solidFill>
                  <a:schemeClr val="tx1">
                    <a:lumMod val="75000"/>
                    <a:lumOff val="25000"/>
                  </a:schemeClr>
                </a:solidFill>
              </a:rPr>
              <a:t>ie</a:t>
            </a:r>
            <a:r>
              <a:rPr lang="en-US" sz="2400" b="0" i="0" u="none" strike="noStrike" baseline="0" dirty="0">
                <a:solidFill>
                  <a:schemeClr val="tx1">
                    <a:lumMod val="75000"/>
                    <a:lumOff val="25000"/>
                  </a:schemeClr>
                </a:solidFill>
              </a:rPr>
              <a:t>. When strongly linked to market access); </a:t>
            </a:r>
          </a:p>
          <a:p>
            <a:r>
              <a:rPr lang="en-US" sz="2400" dirty="0">
                <a:solidFill>
                  <a:schemeClr val="tx1">
                    <a:lumMod val="75000"/>
                    <a:lumOff val="25000"/>
                  </a:schemeClr>
                </a:solidFill>
              </a:rPr>
              <a:t>Support to product diversification </a:t>
            </a:r>
            <a:r>
              <a:rPr lang="en-US" sz="2400" b="0" i="0" u="none" strike="noStrike" baseline="0" dirty="0">
                <a:solidFill>
                  <a:schemeClr val="tx1">
                    <a:lumMod val="75000"/>
                    <a:lumOff val="25000"/>
                  </a:schemeClr>
                </a:solidFill>
              </a:rPr>
              <a:t>through </a:t>
            </a:r>
            <a:r>
              <a:rPr lang="en-US" sz="2400" b="1" i="0" u="none" strike="noStrike" baseline="0" dirty="0">
                <a:solidFill>
                  <a:schemeClr val="tx1">
                    <a:lumMod val="75000"/>
                    <a:lumOff val="25000"/>
                  </a:schemeClr>
                </a:solidFill>
              </a:rPr>
              <a:t>value addition;</a:t>
            </a:r>
          </a:p>
          <a:p>
            <a:r>
              <a:rPr lang="en-US" sz="2400" b="1" i="0" u="none" strike="noStrike" baseline="0" dirty="0">
                <a:solidFill>
                  <a:schemeClr val="tx1">
                    <a:lumMod val="75000"/>
                    <a:lumOff val="25000"/>
                  </a:schemeClr>
                </a:solidFill>
              </a:rPr>
              <a:t>Outreach and awareness activities;</a:t>
            </a:r>
          </a:p>
          <a:p>
            <a:r>
              <a:rPr lang="en-US" sz="2400" b="0" i="0" u="none" strike="noStrike" baseline="0" dirty="0">
                <a:solidFill>
                  <a:schemeClr val="tx1">
                    <a:lumMod val="75000"/>
                    <a:lumOff val="25000"/>
                  </a:schemeClr>
                </a:solidFill>
              </a:rPr>
              <a:t>Other </a:t>
            </a:r>
            <a:r>
              <a:rPr lang="en-US" sz="2400" b="1" i="1" u="none" strike="noStrike" baseline="0" dirty="0">
                <a:solidFill>
                  <a:schemeClr val="tx1">
                    <a:lumMod val="75000"/>
                    <a:lumOff val="25000"/>
                  </a:schemeClr>
                </a:solidFill>
              </a:rPr>
              <a:t>s</a:t>
            </a:r>
            <a:r>
              <a:rPr lang="en-US" sz="2400" b="1" i="0" u="none" strike="noStrike" baseline="0" dirty="0">
                <a:solidFill>
                  <a:schemeClr val="tx1">
                    <a:lumMod val="75000"/>
                    <a:lumOff val="25000"/>
                  </a:schemeClr>
                </a:solidFill>
              </a:rPr>
              <a:t>ocial inclusion strategies </a:t>
            </a:r>
            <a:r>
              <a:rPr lang="en-US" sz="2400" b="0" i="0" u="none" strike="noStrike" baseline="0" dirty="0">
                <a:solidFill>
                  <a:schemeClr val="tx1">
                    <a:lumMod val="75000"/>
                    <a:lumOff val="25000"/>
                  </a:schemeClr>
                </a:solidFill>
              </a:rPr>
              <a:t>that help remove gender and other vulnerability-related barriers</a:t>
            </a:r>
            <a:endParaRPr lang="en-GB" sz="2400" b="1" u="sng" dirty="0">
              <a:solidFill>
                <a:schemeClr val="tx1">
                  <a:lumMod val="75000"/>
                  <a:lumOff val="25000"/>
                </a:schemeClr>
              </a:solidFill>
              <a:ea typeface="Calibri" panose="020F0502020204030204"/>
              <a:cs typeface="Calibri" panose="020F0502020204030204"/>
            </a:endParaRPr>
          </a:p>
        </p:txBody>
      </p:sp>
      <p:sp>
        <p:nvSpPr>
          <p:cNvPr id="5" name="Rectangle 4"/>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376688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dirty="0">
                <a:solidFill>
                  <a:schemeClr val="accent6"/>
                </a:solidFill>
              </a:rPr>
              <a:t>! Attention points !</a:t>
            </a:r>
            <a:endParaRPr lang="en-GB" dirty="0">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97934" y="1510157"/>
            <a:ext cx="11624734" cy="5280110"/>
          </a:xfrm>
        </p:spPr>
        <p:txBody>
          <a:bodyPr>
            <a:normAutofit fontScale="92500"/>
          </a:bodyPr>
          <a:lstStyle/>
          <a:p>
            <a:r>
              <a:rPr lang="nl-BE" b="1" dirty="0"/>
              <a:t>Detail/elaborate </a:t>
            </a:r>
            <a:r>
              <a:rPr lang="nl-BE" b="1" dirty="0">
                <a:solidFill>
                  <a:srgbClr val="C00000"/>
                </a:solidFill>
              </a:rPr>
              <a:t>approaches/methodology </a:t>
            </a:r>
            <a:r>
              <a:rPr lang="nl-BE" dirty="0"/>
              <a:t>of different elements of the action (</a:t>
            </a:r>
            <a:r>
              <a:rPr lang="nl-BE" i="1" dirty="0"/>
              <a:t>e.g. access to finance strategies, business development support scheme, engagement of the private sector, social inclusion strategies, value chain coordination etc.</a:t>
            </a:r>
            <a:r>
              <a:rPr lang="nl-BE" dirty="0"/>
              <a:t>) </a:t>
            </a:r>
          </a:p>
          <a:p>
            <a:r>
              <a:rPr lang="nl-BE" b="1" dirty="0"/>
              <a:t>Clarify clearly</a:t>
            </a:r>
            <a:r>
              <a:rPr lang="nl-BE" dirty="0"/>
              <a:t> strategies to </a:t>
            </a:r>
            <a:r>
              <a:rPr lang="nl-BE" b="1" dirty="0">
                <a:solidFill>
                  <a:srgbClr val="C00000"/>
                </a:solidFill>
              </a:rPr>
              <a:t>promote income diversification/resilience </a:t>
            </a:r>
            <a:r>
              <a:rPr lang="nl-BE" b="1" dirty="0"/>
              <a:t>and food security</a:t>
            </a:r>
            <a:r>
              <a:rPr lang="nl-BE" dirty="0"/>
              <a:t> – </a:t>
            </a:r>
            <a:r>
              <a:rPr lang="nl-BE" i="1" dirty="0"/>
              <a:t>different value chains; are they integrated in mixed income activities - HOW? (generally missing in many CNs)</a:t>
            </a:r>
          </a:p>
          <a:p>
            <a:r>
              <a:rPr lang="nl-BE" dirty="0"/>
              <a:t>Highlight </a:t>
            </a:r>
            <a:r>
              <a:rPr lang="nl-BE" b="1" dirty="0">
                <a:solidFill>
                  <a:srgbClr val="C00000"/>
                </a:solidFill>
              </a:rPr>
              <a:t>linkages</a:t>
            </a:r>
            <a:r>
              <a:rPr lang="nl-BE" dirty="0"/>
              <a:t> between the selected value chains and at the different nodes of the value chain</a:t>
            </a:r>
          </a:p>
          <a:p>
            <a:r>
              <a:rPr lang="nl-BE" b="1" dirty="0"/>
              <a:t>Clarify clearly </a:t>
            </a:r>
            <a:r>
              <a:rPr lang="nl-BE" dirty="0"/>
              <a:t>(other) strategies related to </a:t>
            </a:r>
            <a:r>
              <a:rPr lang="nl-BE" b="1" dirty="0">
                <a:solidFill>
                  <a:srgbClr val="C00000"/>
                </a:solidFill>
              </a:rPr>
              <a:t>market access</a:t>
            </a:r>
            <a:r>
              <a:rPr lang="nl-BE" dirty="0"/>
              <a:t>/</a:t>
            </a:r>
            <a:r>
              <a:rPr lang="nl-BE" b="1" dirty="0">
                <a:solidFill>
                  <a:srgbClr val="C00000"/>
                </a:solidFill>
              </a:rPr>
              <a:t>value chain coordination</a:t>
            </a:r>
            <a:r>
              <a:rPr lang="nl-BE" dirty="0"/>
              <a:t>/linkages between segments</a:t>
            </a:r>
          </a:p>
          <a:p>
            <a:r>
              <a:rPr lang="nl-BE" dirty="0"/>
              <a:t>Besides innovations, highlight and </a:t>
            </a:r>
            <a:r>
              <a:rPr lang="nl-BE" b="1" dirty="0"/>
              <a:t>elaborate </a:t>
            </a:r>
            <a:r>
              <a:rPr lang="nl-BE" dirty="0"/>
              <a:t>elements of </a:t>
            </a:r>
            <a:r>
              <a:rPr lang="nl-BE" b="1" dirty="0">
                <a:solidFill>
                  <a:srgbClr val="C00000"/>
                </a:solidFill>
              </a:rPr>
              <a:t>added value </a:t>
            </a:r>
            <a:r>
              <a:rPr lang="nl-BE" dirty="0"/>
              <a:t>(eg. Business models that address value chain constraints or missing services in a value chain)</a:t>
            </a:r>
            <a:endParaRPr lang="en-GB" dirty="0"/>
          </a:p>
        </p:txBody>
      </p:sp>
    </p:spTree>
    <p:extLst>
      <p:ext uri="{BB962C8B-B14F-4D97-AF65-F5344CB8AC3E}">
        <p14:creationId xmlns:p14="http://schemas.microsoft.com/office/powerpoint/2010/main" val="73934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dirty="0">
                <a:solidFill>
                  <a:schemeClr val="accent6"/>
                </a:solidFill>
              </a:rPr>
              <a:t>! Attention points !</a:t>
            </a:r>
            <a:endParaRPr lang="en-GB" dirty="0">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a:normAutofit fontScale="92500" lnSpcReduction="10000"/>
          </a:bodyPr>
          <a:lstStyle/>
          <a:p>
            <a:r>
              <a:rPr lang="nl-BE" dirty="0"/>
              <a:t>Clarify clearly how </a:t>
            </a:r>
            <a:r>
              <a:rPr lang="nl-BE" b="1" dirty="0">
                <a:solidFill>
                  <a:srgbClr val="C00000"/>
                </a:solidFill>
              </a:rPr>
              <a:t>agricultural and agro-ecological approaches </a:t>
            </a:r>
            <a:r>
              <a:rPr lang="nl-BE" dirty="0"/>
              <a:t>are promoted/integrated </a:t>
            </a:r>
          </a:p>
          <a:p>
            <a:r>
              <a:rPr lang="nl-BE" dirty="0"/>
              <a:t>Incorporate </a:t>
            </a:r>
            <a:r>
              <a:rPr lang="nl-BE" b="1" dirty="0">
                <a:solidFill>
                  <a:srgbClr val="C00000"/>
                </a:solidFill>
              </a:rPr>
              <a:t>technical aspects </a:t>
            </a:r>
            <a:r>
              <a:rPr lang="en-US" dirty="0"/>
              <a:t>demonstrating the potential to contribute to sustainable adoption of good practices and contribute to environmental conservation</a:t>
            </a:r>
            <a:endParaRPr lang="nl-BE" dirty="0"/>
          </a:p>
          <a:p>
            <a:r>
              <a:rPr lang="nl-BE" dirty="0"/>
              <a:t>Clarify clearly the </a:t>
            </a:r>
            <a:r>
              <a:rPr lang="nl-BE" b="1" dirty="0"/>
              <a:t>role of (and/or engagement with) each stakeholder </a:t>
            </a:r>
            <a:r>
              <a:rPr lang="nl-BE" dirty="0"/>
              <a:t>in implementation:</a:t>
            </a:r>
          </a:p>
          <a:p>
            <a:pPr lvl="1"/>
            <a:r>
              <a:rPr lang="nl-BE" dirty="0"/>
              <a:t>applicant, any co-applicant(s), any sub-grantee, any associate </a:t>
            </a:r>
          </a:p>
          <a:p>
            <a:pPr lvl="1"/>
            <a:r>
              <a:rPr lang="nl-BE" dirty="0"/>
              <a:t>External stakeholders: community, local govt, private sector</a:t>
            </a:r>
          </a:p>
          <a:p>
            <a:r>
              <a:rPr lang="nl-BE" dirty="0"/>
              <a:t>Ensure </a:t>
            </a:r>
            <a:r>
              <a:rPr lang="nl-BE" b="1" dirty="0">
                <a:solidFill>
                  <a:srgbClr val="C00000"/>
                </a:solidFill>
              </a:rPr>
              <a:t>Logical flow </a:t>
            </a:r>
            <a:r>
              <a:rPr lang="nl-BE" dirty="0"/>
              <a:t>between activities &amp;  structuring between different phases (eg. Inception, baseline, implementation, end-line)</a:t>
            </a:r>
            <a:r>
              <a:rPr lang="nl-BE" b="1" dirty="0">
                <a:solidFill>
                  <a:srgbClr val="C00000"/>
                </a:solidFill>
              </a:rPr>
              <a:t> </a:t>
            </a:r>
          </a:p>
          <a:p>
            <a:r>
              <a:rPr lang="nl-BE" dirty="0"/>
              <a:t>Ensure 100% </a:t>
            </a:r>
            <a:r>
              <a:rPr lang="nl-BE" b="1" dirty="0">
                <a:solidFill>
                  <a:srgbClr val="C00000"/>
                </a:solidFill>
              </a:rPr>
              <a:t>alignment of structure </a:t>
            </a:r>
            <a:r>
              <a:rPr lang="nl-BE" dirty="0"/>
              <a:t>between </a:t>
            </a:r>
            <a:r>
              <a:rPr lang="nl-BE" b="1" dirty="0"/>
              <a:t>narrative, activity plan, budget &amp; logframe</a:t>
            </a:r>
            <a:endParaRPr lang="en-GB" b="1" dirty="0"/>
          </a:p>
        </p:txBody>
      </p:sp>
    </p:spTree>
    <p:extLst>
      <p:ext uri="{BB962C8B-B14F-4D97-AF65-F5344CB8AC3E}">
        <p14:creationId xmlns:p14="http://schemas.microsoft.com/office/powerpoint/2010/main" val="238452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1229" y="1965471"/>
            <a:ext cx="11573933" cy="4037396"/>
          </a:xfrm>
        </p:spPr>
        <p:txBody>
          <a:bodyPr>
            <a:normAutofit/>
          </a:bodyPr>
          <a:lstStyle/>
          <a:p>
            <a:r>
              <a:rPr lang="en-US" dirty="0"/>
              <a:t>Provision of start-up kits or inputs, tailored to specific business needs or business plans developed by targeted youth (if applicable)</a:t>
            </a:r>
          </a:p>
          <a:p>
            <a:pPr lvl="2">
              <a:buFont typeface="Wingdings" panose="05000000000000000000" pitchFamily="2" charset="2"/>
              <a:buChar char="à"/>
            </a:pPr>
            <a:r>
              <a:rPr lang="en-US" b="1" i="0" u="none" strike="noStrike" baseline="0" dirty="0">
                <a:solidFill>
                  <a:schemeClr val="tx1">
                    <a:lumMod val="75000"/>
                    <a:lumOff val="25000"/>
                  </a:schemeClr>
                </a:solidFill>
              </a:rPr>
              <a:t>maximum 15% of the budget</a:t>
            </a:r>
          </a:p>
          <a:p>
            <a:pPr lvl="2">
              <a:buFont typeface="Wingdings" panose="05000000000000000000" pitchFamily="2" charset="2"/>
              <a:buChar char="à"/>
            </a:pPr>
            <a:r>
              <a:rPr lang="en-US" dirty="0">
                <a:solidFill>
                  <a:schemeClr val="tx1">
                    <a:lumMod val="75000"/>
                    <a:lumOff val="25000"/>
                  </a:schemeClr>
                </a:solidFill>
              </a:rPr>
              <a:t> </a:t>
            </a:r>
            <a:r>
              <a:rPr lang="en-US" b="0" i="0" u="none" strike="noStrike" baseline="0" dirty="0">
                <a:solidFill>
                  <a:schemeClr val="tx1">
                    <a:lumMod val="75000"/>
                    <a:lumOff val="25000"/>
                  </a:schemeClr>
                </a:solidFill>
              </a:rPr>
              <a:t>to provide a strategy on how the kits will effectively promote sustainable business development and not distort the local ecosystem and market</a:t>
            </a:r>
          </a:p>
        </p:txBody>
      </p:sp>
      <p:sp>
        <p:nvSpPr>
          <p:cNvPr id="5" name="Title 1">
            <a:extLst>
              <a:ext uri="{FF2B5EF4-FFF2-40B4-BE49-F238E27FC236}">
                <a16:creationId xmlns:a16="http://schemas.microsoft.com/office/drawing/2014/main" id="{FDDB8DAA-F8CA-21E0-2DDF-855A8142CC7F}"/>
              </a:ext>
            </a:extLst>
          </p:cNvPr>
          <p:cNvSpPr>
            <a:spLocks noGrp="1"/>
          </p:cNvSpPr>
          <p:nvPr>
            <p:ph type="title"/>
          </p:nvPr>
        </p:nvSpPr>
        <p:spPr>
          <a:xfrm>
            <a:off x="1799302" y="345461"/>
            <a:ext cx="8637789" cy="1325563"/>
          </a:xfrm>
        </p:spPr>
        <p:txBody>
          <a:bodyPr/>
          <a:lstStyle/>
          <a:p>
            <a:pPr algn="ctr"/>
            <a:r>
              <a:rPr lang="nl-BE" dirty="0">
                <a:solidFill>
                  <a:schemeClr val="accent6"/>
                </a:solidFill>
              </a:rPr>
              <a:t>! Attention points !</a:t>
            </a:r>
            <a:endParaRPr lang="en-GB" dirty="0">
              <a:solidFill>
                <a:schemeClr val="accent6"/>
              </a:solidFill>
            </a:endParaRPr>
          </a:p>
        </p:txBody>
      </p:sp>
    </p:spTree>
    <p:extLst>
      <p:ext uri="{BB962C8B-B14F-4D97-AF65-F5344CB8AC3E}">
        <p14:creationId xmlns:p14="http://schemas.microsoft.com/office/powerpoint/2010/main" val="216589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7" name="Content Placeholder 6"/>
          <p:cNvSpPr>
            <a:spLocks noGrp="1"/>
          </p:cNvSpPr>
          <p:nvPr>
            <p:ph idx="1"/>
          </p:nvPr>
        </p:nvSpPr>
        <p:spPr>
          <a:xfrm>
            <a:off x="601556" y="1549160"/>
            <a:ext cx="11416273" cy="1702289"/>
          </a:xfrm>
        </p:spPr>
        <p:txBody>
          <a:bodyPr>
            <a:normAutofit/>
          </a:bodyPr>
          <a:lstStyle/>
          <a:p>
            <a:pPr marL="0" indent="0">
              <a:buNone/>
            </a:pPr>
            <a:r>
              <a:rPr lang="en-US" b="1" i="0" u="none" strike="noStrike" baseline="0" dirty="0">
                <a:solidFill>
                  <a:srgbClr val="C00000"/>
                </a:solidFill>
              </a:rPr>
              <a:t>Sub-granting</a:t>
            </a:r>
            <a:r>
              <a:rPr lang="en-US" b="0" i="0" u="none" strike="noStrike" baseline="0" dirty="0">
                <a:solidFill>
                  <a:srgbClr val="C00000"/>
                </a:solidFill>
              </a:rPr>
              <a:t> </a:t>
            </a:r>
            <a:r>
              <a:rPr lang="en-US" b="0" i="0" u="none" strike="noStrike" baseline="0" dirty="0">
                <a:solidFill>
                  <a:schemeClr val="tx1">
                    <a:lumMod val="75000"/>
                    <a:lumOff val="25000"/>
                  </a:schemeClr>
                </a:solidFill>
              </a:rPr>
              <a:t>to sub-recipients of sub-grants is allowed for </a:t>
            </a:r>
            <a:r>
              <a:rPr lang="en-US" b="1" i="0" u="none" strike="noStrike" baseline="0" dirty="0">
                <a:solidFill>
                  <a:srgbClr val="C00000"/>
                </a:solidFill>
              </a:rPr>
              <a:t>2 categories;</a:t>
            </a:r>
          </a:p>
          <a:p>
            <a:pPr marL="1168400" lvl="1" indent="-514350">
              <a:buFont typeface="+mj-lt"/>
              <a:buAutoNum type="romanUcPeriod"/>
            </a:pPr>
            <a:r>
              <a:rPr lang="en-US" b="1" dirty="0">
                <a:solidFill>
                  <a:srgbClr val="C00000"/>
                </a:solidFill>
              </a:rPr>
              <a:t>Micro-business sub-grants </a:t>
            </a:r>
            <a:r>
              <a:rPr lang="en-US" dirty="0"/>
              <a:t>to youth-business owners for investment/capital</a:t>
            </a:r>
          </a:p>
          <a:p>
            <a:pPr marL="1168400" lvl="1" indent="-514350">
              <a:buFont typeface="+mj-lt"/>
              <a:buAutoNum type="romanUcPeriod"/>
            </a:pPr>
            <a:r>
              <a:rPr lang="en-US" b="1" dirty="0">
                <a:solidFill>
                  <a:srgbClr val="C00000"/>
                </a:solidFill>
              </a:rPr>
              <a:t>Sub-grants to processors/off-takers </a:t>
            </a:r>
            <a:r>
              <a:rPr lang="en-US" dirty="0"/>
              <a:t>for value chain integration of smallholder suppliers</a:t>
            </a:r>
            <a:endParaRPr lang="en-US" b="0" i="0" u="none" strike="noStrike" baseline="0" dirty="0">
              <a:solidFill>
                <a:schemeClr val="tx1">
                  <a:lumMod val="75000"/>
                  <a:lumOff val="25000"/>
                </a:schemeClr>
              </a:solidFill>
            </a:endParaRPr>
          </a:p>
          <a:p>
            <a:pPr marL="0" indent="0">
              <a:buNone/>
            </a:pPr>
            <a:endParaRPr lang="en-US" i="1" dirty="0"/>
          </a:p>
          <a:p>
            <a:pPr marL="0" indent="0">
              <a:buNone/>
            </a:pPr>
            <a:endParaRPr lang="en-US" dirty="0"/>
          </a:p>
        </p:txBody>
      </p:sp>
      <p:sp>
        <p:nvSpPr>
          <p:cNvPr id="6" name="Rectangle 5"/>
          <p:cNvSpPr/>
          <p:nvPr/>
        </p:nvSpPr>
        <p:spPr>
          <a:xfrm>
            <a:off x="10333671" y="0"/>
            <a:ext cx="1858329" cy="369332"/>
          </a:xfrm>
          <a:prstGeom prst="rect">
            <a:avLst/>
          </a:prstGeom>
        </p:spPr>
        <p:txBody>
          <a:bodyPr wrap="none">
            <a:spAutoFit/>
          </a:bodyPr>
          <a:lstStyle/>
          <a:p>
            <a:r>
              <a:rPr lang="en-US" dirty="0"/>
              <a:t>RECAP of the CfPs</a:t>
            </a:r>
          </a:p>
        </p:txBody>
      </p:sp>
      <p:sp>
        <p:nvSpPr>
          <p:cNvPr id="3" name="Rectangle 2"/>
          <p:cNvSpPr/>
          <p:nvPr/>
        </p:nvSpPr>
        <p:spPr>
          <a:xfrm>
            <a:off x="447454" y="3410902"/>
            <a:ext cx="11474581" cy="3447098"/>
          </a:xfrm>
          <a:prstGeom prst="rect">
            <a:avLst/>
          </a:prstGeom>
        </p:spPr>
        <p:txBody>
          <a:bodyPr wrap="square">
            <a:spAutoFit/>
          </a:bodyPr>
          <a:lstStyle/>
          <a:p>
            <a:r>
              <a:rPr lang="en-US" sz="2000" b="1" dirty="0">
                <a:solidFill>
                  <a:schemeClr val="tx1">
                    <a:lumMod val="65000"/>
                    <a:lumOff val="35000"/>
                  </a:schemeClr>
                </a:solidFill>
              </a:rPr>
              <a:t>Sub- granting </a:t>
            </a:r>
            <a:r>
              <a:rPr lang="en-US" sz="2000" dirty="0">
                <a:solidFill>
                  <a:schemeClr val="tx1">
                    <a:lumMod val="65000"/>
                    <a:lumOff val="35000"/>
                  </a:schemeClr>
                </a:solidFill>
              </a:rPr>
              <a:t>is Optional not mandatory</a:t>
            </a:r>
          </a:p>
          <a:p>
            <a:r>
              <a:rPr lang="en-US" dirty="0">
                <a:solidFill>
                  <a:schemeClr val="tx1">
                    <a:lumMod val="65000"/>
                    <a:lumOff val="35000"/>
                  </a:schemeClr>
                </a:solidFill>
              </a:rPr>
              <a:t>In application form, </a:t>
            </a:r>
            <a:r>
              <a:rPr lang="en-US" b="1" dirty="0">
                <a:solidFill>
                  <a:srgbClr val="C00000"/>
                </a:solidFill>
              </a:rPr>
              <a:t>the following </a:t>
            </a:r>
            <a:r>
              <a:rPr lang="en-US" b="1" u="sng" dirty="0">
                <a:solidFill>
                  <a:srgbClr val="C00000"/>
                </a:solidFill>
              </a:rPr>
              <a:t>details</a:t>
            </a:r>
            <a:r>
              <a:rPr lang="en-US" b="1" dirty="0">
                <a:solidFill>
                  <a:srgbClr val="C00000"/>
                </a:solidFill>
              </a:rPr>
              <a:t> should be </a:t>
            </a:r>
            <a:r>
              <a:rPr lang="en-US" b="1" u="sng" dirty="0">
                <a:solidFill>
                  <a:srgbClr val="C00000"/>
                </a:solidFill>
              </a:rPr>
              <a:t>clearly </a:t>
            </a:r>
            <a:r>
              <a:rPr lang="en-US" b="1" dirty="0">
                <a:solidFill>
                  <a:srgbClr val="C00000"/>
                </a:solidFill>
              </a:rPr>
              <a:t>provided:</a:t>
            </a:r>
            <a:endParaRPr lang="en-US" dirty="0"/>
          </a:p>
          <a:p>
            <a:pPr marL="815975" lvl="1" indent="-276225">
              <a:buFont typeface="+mj-lt"/>
              <a:buAutoNum type="arabicPeriod"/>
            </a:pPr>
            <a:r>
              <a:rPr lang="en-US" i="1" dirty="0">
                <a:solidFill>
                  <a:schemeClr val="tx1">
                    <a:lumMod val="65000"/>
                    <a:lumOff val="35000"/>
                  </a:schemeClr>
                </a:solidFill>
              </a:rPr>
              <a:t>The description of the objectives and results to be achieved with these sub- grants, the fundamental principles, the key concepts, the mechanisms, the actors and their role in the management process; </a:t>
            </a:r>
          </a:p>
          <a:p>
            <a:pPr marL="815975" lvl="1" indent="-276225">
              <a:buFont typeface="+mj-lt"/>
              <a:buAutoNum type="arabicPeriod"/>
            </a:pPr>
            <a:r>
              <a:rPr lang="en-US" i="1" dirty="0">
                <a:solidFill>
                  <a:schemeClr val="tx1">
                    <a:lumMod val="65000"/>
                    <a:lumOff val="35000"/>
                  </a:schemeClr>
                </a:solidFill>
              </a:rPr>
              <a:t>The criteria and modalities for the allocation of grants, accessibility conditions sub-beneficiaries, conditions for the admissibility of sub-projects, eligibility conditions for activities, costs and expenses; </a:t>
            </a:r>
          </a:p>
          <a:p>
            <a:pPr marL="815975" lvl="1" indent="-276225">
              <a:buFont typeface="+mj-lt"/>
              <a:buAutoNum type="arabicPeriod"/>
            </a:pPr>
            <a:r>
              <a:rPr lang="en-US" i="1" dirty="0">
                <a:solidFill>
                  <a:schemeClr val="tx1">
                    <a:lumMod val="65000"/>
                    <a:lumOff val="35000"/>
                  </a:schemeClr>
                </a:solidFill>
              </a:rPr>
              <a:t>The procedures for examining and awarding applications; </a:t>
            </a:r>
          </a:p>
          <a:p>
            <a:pPr marL="815975" lvl="1" indent="-276225">
              <a:buFont typeface="+mj-lt"/>
              <a:buAutoNum type="arabicPeriod"/>
            </a:pPr>
            <a:r>
              <a:rPr lang="en-US" i="1" dirty="0">
                <a:solidFill>
                  <a:schemeClr val="tx1">
                    <a:lumMod val="65000"/>
                    <a:lumOff val="35000"/>
                  </a:schemeClr>
                </a:solidFill>
              </a:rPr>
              <a:t>The maximum amount that can be allocated by sub-beneficiary; </a:t>
            </a:r>
          </a:p>
          <a:p>
            <a:pPr marL="815975" lvl="1" indent="-276225">
              <a:buFont typeface="+mj-lt"/>
              <a:buAutoNum type="arabicPeriod"/>
            </a:pPr>
            <a:r>
              <a:rPr lang="en-US" i="1" dirty="0">
                <a:solidFill>
                  <a:schemeClr val="tx1">
                    <a:lumMod val="65000"/>
                    <a:lumOff val="35000"/>
                  </a:schemeClr>
                </a:solidFill>
              </a:rPr>
              <a:t>The terms of </a:t>
            </a:r>
            <a:r>
              <a:rPr lang="en-US" i="1" dirty="0" err="1">
                <a:solidFill>
                  <a:schemeClr val="tx1">
                    <a:lumMod val="65000"/>
                    <a:lumOff val="35000"/>
                  </a:schemeClr>
                </a:solidFill>
              </a:rPr>
              <a:t>contractualization</a:t>
            </a:r>
            <a:r>
              <a:rPr lang="en-US" i="1" dirty="0">
                <a:solidFill>
                  <a:schemeClr val="tx1">
                    <a:lumMod val="65000"/>
                    <a:lumOff val="35000"/>
                  </a:schemeClr>
                </a:solidFill>
              </a:rPr>
              <a:t> with the sub-beneficiary; </a:t>
            </a:r>
          </a:p>
          <a:p>
            <a:pPr marL="815975" lvl="1" indent="-276225">
              <a:buFont typeface="+mj-lt"/>
              <a:buAutoNum type="arabicPeriod"/>
            </a:pPr>
            <a:r>
              <a:rPr lang="en-US" i="1" dirty="0">
                <a:solidFill>
                  <a:schemeClr val="tx1">
                    <a:lumMod val="65000"/>
                    <a:lumOff val="35000"/>
                  </a:schemeClr>
                </a:solidFill>
              </a:rPr>
              <a:t>The procedures and modalities for disbursing resources; </a:t>
            </a:r>
          </a:p>
          <a:p>
            <a:pPr marL="815975" lvl="1" indent="-276225">
              <a:buFont typeface="+mj-lt"/>
              <a:buAutoNum type="arabicPeriod"/>
            </a:pPr>
            <a:r>
              <a:rPr lang="en-US" i="1" dirty="0">
                <a:solidFill>
                  <a:schemeClr val="tx1">
                    <a:lumMod val="65000"/>
                    <a:lumOff val="35000"/>
                  </a:schemeClr>
                </a:solidFill>
              </a:rPr>
              <a:t>The procedures and modalities for technical and financial monitoring; </a:t>
            </a:r>
          </a:p>
          <a:p>
            <a:pPr marL="815975" lvl="1" indent="-276225">
              <a:buFont typeface="+mj-lt"/>
              <a:buAutoNum type="arabicPeriod"/>
            </a:pPr>
            <a:r>
              <a:rPr lang="en-US" i="1" dirty="0">
                <a:solidFill>
                  <a:schemeClr val="tx1">
                    <a:lumMod val="65000"/>
                    <a:lumOff val="35000"/>
                  </a:schemeClr>
                </a:solidFill>
              </a:rPr>
              <a:t>The procedures and modalities of control. </a:t>
            </a:r>
            <a:endParaRPr lang="en-US" sz="2100" i="1" dirty="0">
              <a:solidFill>
                <a:schemeClr val="tx1">
                  <a:lumMod val="65000"/>
                  <a:lumOff val="35000"/>
                </a:schemeClr>
              </a:solidFill>
            </a:endParaRPr>
          </a:p>
        </p:txBody>
      </p:sp>
    </p:spTree>
    <p:extLst>
      <p:ext uri="{BB962C8B-B14F-4D97-AF65-F5344CB8AC3E}">
        <p14:creationId xmlns:p14="http://schemas.microsoft.com/office/powerpoint/2010/main" val="38315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0263" y="1465936"/>
            <a:ext cx="11138263" cy="5558965"/>
          </a:xfrm>
        </p:spPr>
        <p:txBody>
          <a:bodyPr>
            <a:normAutofit lnSpcReduction="10000"/>
          </a:bodyPr>
          <a:lstStyle/>
          <a:p>
            <a:pPr marL="896938" indent="0">
              <a:buNone/>
            </a:pPr>
            <a:r>
              <a:rPr lang="en-US" b="1" dirty="0">
                <a:solidFill>
                  <a:srgbClr val="C00000"/>
                </a:solidFill>
              </a:rPr>
              <a:t>I. Micro-business sub-grants </a:t>
            </a:r>
            <a:r>
              <a:rPr lang="en-US" dirty="0"/>
              <a:t> – conditions:</a:t>
            </a:r>
          </a:p>
          <a:p>
            <a:pPr marL="449263"/>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000" b="1"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pPr marL="449263"/>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pPr marL="449263"/>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Enabel, and by applying different evaluation criteria including (but not limited to) the viability of the business plan/model, vision/sound projections, financial need and relevance, technical and economic feasibility, experience and motivation of the applicant, etc.</a:t>
            </a:r>
            <a:endParaRPr lang="en-GB" sz="2000" dirty="0">
              <a:solidFill>
                <a:srgbClr val="000000"/>
              </a:solidFill>
              <a:latin typeface="Georgia" panose="02040502050405020303" pitchFamily="18" charset="0"/>
            </a:endParaRPr>
          </a:p>
          <a:p>
            <a:pPr marL="449263"/>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Types of activities eligible for micro business grants include purchase of equipment, raw materials and inventory, marketing and advertising activities, or start-up related costs for newly developed businesses; </a:t>
            </a:r>
          </a:p>
          <a:p>
            <a:pPr marL="449263"/>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following costs are ineligible for sub-granting: non-business-related costs (e.g. personal expenses or assets) and repayment of existing debts or loans. </a:t>
            </a:r>
          </a:p>
          <a:p>
            <a:pPr marL="449263"/>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Payment modalities cannot include any payment in cash. </a:t>
            </a:r>
          </a:p>
          <a:p>
            <a:pPr marL="0" indent="0">
              <a:buNone/>
            </a:pPr>
            <a:endParaRPr lang="en-US" dirty="0"/>
          </a:p>
          <a:p>
            <a:pPr lvl="1"/>
            <a:endParaRPr lang="en-US" dirty="0"/>
          </a:p>
          <a:p>
            <a:pPr marL="0" indent="0">
              <a:buNone/>
            </a:pPr>
            <a:endParaRPr lang="en-US" i="1" dirty="0"/>
          </a:p>
          <a:p>
            <a:pPr marL="0" indent="0">
              <a:buNone/>
            </a:pPr>
            <a:endParaRPr lang="en-US" dirty="0"/>
          </a:p>
        </p:txBody>
      </p:sp>
      <p:sp>
        <p:nvSpPr>
          <p:cNvPr id="6"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86009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43985" y="1909348"/>
            <a:ext cx="9807192" cy="3829601"/>
          </a:xfrm>
        </p:spPr>
        <p:txBody>
          <a:bodyPr>
            <a:normAutofit/>
          </a:bodyPr>
          <a:lstStyle/>
          <a:p>
            <a:pPr marL="0" indent="0">
              <a:buNone/>
            </a:pPr>
            <a:r>
              <a:rPr lang="en-US" b="1" dirty="0">
                <a:solidFill>
                  <a:srgbClr val="C00000"/>
                </a:solidFill>
              </a:rPr>
              <a:t>II. Sub-grants to processors/off-takers - </a:t>
            </a:r>
            <a:r>
              <a:rPr lang="en-US" sz="3200" dirty="0"/>
              <a:t>conditions (1/2):</a:t>
            </a:r>
          </a:p>
          <a:p>
            <a:pPr marL="449263"/>
            <a:r>
              <a:rPr lang="en-US" sz="2200" dirty="0">
                <a:solidFill>
                  <a:schemeClr val="tx1">
                    <a:lumMod val="65000"/>
                    <a:lumOff val="35000"/>
                  </a:schemeClr>
                </a:solidFill>
              </a:rPr>
              <a:t>The maximum amount for the sub-grants under this category is </a:t>
            </a:r>
            <a:r>
              <a:rPr lang="en-US" sz="2200" b="1" dirty="0">
                <a:solidFill>
                  <a:schemeClr val="tx1">
                    <a:lumMod val="65000"/>
                    <a:lumOff val="35000"/>
                  </a:schemeClr>
                </a:solidFill>
              </a:rPr>
              <a:t>EUR 40,000</a:t>
            </a:r>
            <a:r>
              <a:rPr lang="en-US" sz="2200" dirty="0">
                <a:solidFill>
                  <a:schemeClr val="tx1">
                    <a:lumMod val="65000"/>
                    <a:lumOff val="35000"/>
                  </a:schemeClr>
                </a:solidFill>
              </a:rPr>
              <a:t> per processor/off-taker; </a:t>
            </a:r>
          </a:p>
          <a:p>
            <a:pPr marL="449263"/>
            <a:r>
              <a:rPr lang="en-US" sz="2200" dirty="0">
                <a:solidFill>
                  <a:schemeClr val="tx1">
                    <a:lumMod val="65000"/>
                    <a:lumOff val="35000"/>
                  </a:schemeClr>
                </a:solidFill>
              </a:rPr>
              <a:t>Maximum 15% of the total budget can be allocated for sub-grants under this category; </a:t>
            </a:r>
          </a:p>
          <a:p>
            <a:pPr marL="449263"/>
            <a:r>
              <a:rPr lang="en-US" sz="2200" dirty="0">
                <a:solidFill>
                  <a:schemeClr val="tx1">
                    <a:lumMod val="65000"/>
                    <a:lumOff val="35000"/>
                  </a:schemeClr>
                </a:solidFill>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endParaRPr lang="en-US" sz="2200" i="1" dirty="0">
              <a:solidFill>
                <a:schemeClr val="tx1">
                  <a:lumMod val="65000"/>
                  <a:lumOff val="35000"/>
                </a:schemeClr>
              </a:solidFill>
            </a:endParaRPr>
          </a:p>
        </p:txBody>
      </p:sp>
      <p:sp>
        <p:nvSpPr>
          <p:cNvPr id="6"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308840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22810" y="1768325"/>
            <a:ext cx="10685417" cy="5089675"/>
          </a:xfrm>
        </p:spPr>
        <p:txBody>
          <a:bodyPr>
            <a:normAutofit fontScale="55000" lnSpcReduction="20000"/>
          </a:bodyPr>
          <a:lstStyle/>
          <a:p>
            <a:pPr marL="0" indent="0">
              <a:buNone/>
            </a:pPr>
            <a:r>
              <a:rPr lang="en-US" sz="4900" b="1" dirty="0">
                <a:solidFill>
                  <a:srgbClr val="C00000"/>
                </a:solidFill>
              </a:rPr>
              <a:t>II. Sub-grants to processors/off-takers -</a:t>
            </a:r>
            <a:r>
              <a:rPr lang="en-US" sz="4900" dirty="0"/>
              <a:t> conditions (2/2):</a:t>
            </a:r>
          </a:p>
          <a:p>
            <a:r>
              <a:rPr lang="en-US" sz="40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2"/>
            <a:r>
              <a:rPr lang="en-US" sz="3600" b="1"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3600" b="0" i="0" u="none" strike="noStrike" baseline="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ies</a:t>
            </a:r>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2"/>
            <a:r>
              <a:rPr lang="en-GB"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endParaRPr lang="en-GB" sz="1800" b="0" i="0" u="none" strike="noStrike" baseline="0" dirty="0">
              <a:solidFill>
                <a:schemeClr val="tx1">
                  <a:lumMod val="65000"/>
                  <a:lumOff val="35000"/>
                </a:schemeClr>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
        <p:nvSpPr>
          <p:cNvPr id="6"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103067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dirty="0"/>
              <a:t>3. Proposal template</a:t>
            </a:r>
            <a:br>
              <a:rPr lang="it-IT" dirty="0"/>
            </a:br>
            <a:r>
              <a:rPr lang="it-IT" dirty="0"/>
              <a:t>a) </a:t>
            </a:r>
            <a:r>
              <a:rPr lang="en-US" dirty="0"/>
              <a:t>Annex A; part B proposal</a:t>
            </a:r>
            <a:endParaRPr lang="en-UG" dirty="0"/>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dirty="0">
                <a:solidFill>
                  <a:srgbClr val="C00000"/>
                </a:solidFill>
              </a:rPr>
              <a:t>b) M&amp;E logical framework, indicators</a:t>
            </a:r>
            <a:endParaRPr lang="en-UG" dirty="0">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dirty="0"/>
              <a:t>Use Annex C: </a:t>
            </a:r>
            <a:r>
              <a:rPr lang="en-US" dirty="0" err="1"/>
              <a:t>logframe</a:t>
            </a:r>
            <a:r>
              <a:rPr lang="en-US" dirty="0"/>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
        <p:nvSpPr>
          <p:cNvPr id="7" name="Rectangle 6"/>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9818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latin typeface="+mj-lt"/>
              </a:rPr>
              <a:t>Presentation</a:t>
            </a:r>
            <a:r>
              <a:rPr lang="fr-BE" b="1" dirty="0">
                <a:solidFill>
                  <a:srgbClr val="C00000"/>
                </a:solidFill>
                <a:latin typeface="+mj-lt"/>
              </a:rPr>
              <a:t> </a:t>
            </a:r>
            <a:r>
              <a:rPr lang="fr-BE" b="1" dirty="0" err="1">
                <a:solidFill>
                  <a:srgbClr val="C00000"/>
                </a:solidFill>
                <a:latin typeface="+mj-lt"/>
              </a:rPr>
              <a:t>outline</a:t>
            </a:r>
            <a:endParaRPr lang="en-US" b="1" dirty="0">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dirty="0"/>
              <a:t>Introduction &amp; objectives - RECAP of the CfPs </a:t>
            </a:r>
            <a:r>
              <a:rPr lang="en-US" sz="2400" dirty="0"/>
              <a:t>(slides 3-4 - Daniel)</a:t>
            </a:r>
          </a:p>
          <a:p>
            <a:pPr marL="514350" indent="-514350">
              <a:buFont typeface="+mj-lt"/>
              <a:buAutoNum type="arabicPeriod"/>
            </a:pPr>
            <a:r>
              <a:rPr lang="en-GB" dirty="0"/>
              <a:t>Concept Note selection process summary </a:t>
            </a:r>
            <a:r>
              <a:rPr lang="en-GB" sz="2400" dirty="0"/>
              <a:t>(slides 5-8 - Edward)</a:t>
            </a:r>
          </a:p>
          <a:p>
            <a:pPr marL="514350" indent="-514350">
              <a:buFont typeface="+mj-lt"/>
              <a:buAutoNum type="arabicPeriod"/>
            </a:pPr>
            <a:r>
              <a:rPr lang="en-US" dirty="0">
                <a:ea typeface="+mn-lt"/>
                <a:cs typeface="+mn-lt"/>
              </a:rPr>
              <a:t>Proposal template </a:t>
            </a:r>
          </a:p>
          <a:p>
            <a:pPr marL="874712" lvl="1" indent="-514350">
              <a:buFont typeface="+mj-lt"/>
              <a:buAutoNum type="alphaLcParenR"/>
            </a:pPr>
            <a:r>
              <a:rPr lang="en-GB" dirty="0">
                <a:ea typeface="+mn-lt"/>
                <a:cs typeface="+mn-lt"/>
              </a:rPr>
              <a:t>Annex A; part B, proposal (slides 9-18 - Laura)</a:t>
            </a:r>
          </a:p>
          <a:p>
            <a:pPr marL="874712" lvl="1" indent="-514350">
              <a:buFont typeface="+mj-lt"/>
              <a:buAutoNum type="alphaLcParenR"/>
            </a:pPr>
            <a:r>
              <a:rPr lang="en-GB" dirty="0">
                <a:ea typeface="+mn-lt"/>
                <a:cs typeface="+mn-lt"/>
              </a:rPr>
              <a:t>M&amp;E logical framework, Indicators (slides 19-27 – Daniel/Laura)</a:t>
            </a:r>
          </a:p>
          <a:p>
            <a:pPr marL="874712" lvl="1" indent="-514350">
              <a:buFont typeface="+mj-lt"/>
              <a:buAutoNum type="alphaLcParenR"/>
            </a:pPr>
            <a:r>
              <a:rPr lang="en-US" dirty="0">
                <a:ea typeface="+mn-lt"/>
                <a:cs typeface="+mn-lt"/>
              </a:rPr>
              <a:t>Discussion on budgeting (Budget template) (slides 28-37 - Patrick)</a:t>
            </a:r>
          </a:p>
          <a:p>
            <a:pPr marL="514350" indent="-514350">
              <a:buFont typeface="+mj-lt"/>
              <a:buAutoNum type="arabicPeriod"/>
            </a:pPr>
            <a:r>
              <a:rPr lang="en-US" dirty="0">
                <a:ea typeface="+mn-lt"/>
                <a:cs typeface="+mn-lt"/>
              </a:rPr>
              <a:t>Application procedure/next steps </a:t>
            </a:r>
            <a:r>
              <a:rPr lang="en-US" sz="2400" dirty="0">
                <a:ea typeface="+mn-lt"/>
                <a:cs typeface="+mn-lt"/>
              </a:rPr>
              <a:t>(slides 38-44 – Gedion/Isaac)</a:t>
            </a:r>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extLst>
              <p:ext uri="{D42A27DB-BD31-4B8C-83A1-F6EECF244321}">
                <p14:modId xmlns:p14="http://schemas.microsoft.com/office/powerpoint/2010/main" val="1583695223"/>
              </p:ext>
            </p:extLst>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dirty="0">
                <a:solidFill>
                  <a:srgbClr val="C00000"/>
                </a:solidFill>
              </a:rPr>
              <a:t>Logical flow</a:t>
            </a:r>
            <a:endParaRPr lang="en-UG" dirty="0">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dirty="0">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dirty="0">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dirty="0">
                <a:ea typeface="+mn-lt"/>
                <a:cs typeface="+mn-lt"/>
              </a:rPr>
              <a:t> analysis</a:t>
            </a:r>
            <a:endParaRPr lang="nl-NL" sz="1600">
              <a:ea typeface="Calibri"/>
              <a:cs typeface="Calibri"/>
            </a:endParaRPr>
          </a:p>
          <a:p>
            <a:r>
              <a:rPr lang="nl-NL" sz="1600" dirty="0">
                <a:ea typeface="+mn-lt"/>
                <a:cs typeface="+mn-lt"/>
              </a:rPr>
              <a:t>Stakeholder analysis</a:t>
            </a:r>
            <a:endParaRPr lang="nl-NL" sz="1600">
              <a:ea typeface="Calibri"/>
              <a:cs typeface="Calibri"/>
            </a:endParaRPr>
          </a:p>
          <a:p>
            <a:r>
              <a:rPr lang="nl-NL" sz="1600" err="1">
                <a:ea typeface="+mn-lt"/>
                <a:cs typeface="+mn-lt"/>
              </a:rPr>
              <a:t>Objectives</a:t>
            </a:r>
            <a:r>
              <a:rPr lang="nl-NL" sz="1600" dirty="0">
                <a:ea typeface="+mn-lt"/>
                <a:cs typeface="+mn-lt"/>
              </a:rPr>
              <a:t> </a:t>
            </a:r>
            <a:endParaRPr lang="nl-NL" sz="1600">
              <a:ea typeface="Calibri"/>
              <a:cs typeface="Calibri"/>
            </a:endParaRPr>
          </a:p>
          <a:p>
            <a:r>
              <a:rPr lang="nl-NL" sz="1600" dirty="0">
                <a:ea typeface="+mn-lt"/>
                <a:cs typeface="+mn-lt"/>
              </a:rPr>
              <a:t>Risk analysis</a:t>
            </a:r>
            <a:endParaRPr lang="nl-NL" sz="1600">
              <a:ea typeface="Calibri"/>
              <a:cs typeface="Calibri"/>
            </a:endParaRPr>
          </a:p>
          <a:p>
            <a:pPr algn="l"/>
            <a:endParaRPr lang="nl-NL" dirty="0">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dirty="0">
                <a:ea typeface="+mn-lt"/>
                <a:cs typeface="+mn-lt"/>
              </a:rPr>
              <a:t>Time</a:t>
            </a:r>
            <a:endParaRPr lang="nl-NL" dirty="0"/>
          </a:p>
          <a:p>
            <a:r>
              <a:rPr lang="nl-NL" sz="1600" dirty="0">
                <a:ea typeface="+mn-lt"/>
                <a:cs typeface="+mn-lt"/>
              </a:rPr>
              <a:t>Money</a:t>
            </a:r>
            <a:endParaRPr lang="nl-NL" dirty="0"/>
          </a:p>
          <a:p>
            <a:r>
              <a:rPr lang="nl-NL" sz="1600" dirty="0" err="1">
                <a:ea typeface="+mn-lt"/>
                <a:cs typeface="+mn-lt"/>
              </a:rPr>
              <a:t>Materials</a:t>
            </a:r>
            <a:endParaRPr lang="nl-NL" dirty="0" err="1"/>
          </a:p>
          <a:p>
            <a:r>
              <a:rPr lang="nl-NL" sz="1600" dirty="0">
                <a:ea typeface="+mn-lt"/>
                <a:cs typeface="+mn-lt"/>
              </a:rPr>
              <a:t>Equipment</a:t>
            </a:r>
            <a:endParaRPr lang="nl-NL" dirty="0"/>
          </a:p>
          <a:p>
            <a:r>
              <a:rPr lang="nl-NL" sz="1600" dirty="0">
                <a:ea typeface="+mn-lt"/>
                <a:cs typeface="+mn-lt"/>
              </a:rPr>
              <a:t>Technology </a:t>
            </a:r>
            <a:endParaRPr lang="nl-NL" dirty="0"/>
          </a:p>
          <a:p>
            <a:r>
              <a:rPr lang="nl-NL" sz="1600" dirty="0">
                <a:ea typeface="Calibri"/>
                <a:cs typeface="Calibri"/>
              </a:rPr>
              <a:t>...</a:t>
            </a:r>
          </a:p>
          <a:p>
            <a:pPr algn="l"/>
            <a:endParaRPr lang="nl-NL" dirty="0">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Workshops</a:t>
            </a:r>
            <a:endParaRPr lang="nl-NL" dirty="0"/>
          </a:p>
          <a:p>
            <a:r>
              <a:rPr lang="nl-NL" sz="1600" dirty="0">
                <a:ea typeface="+mn-lt"/>
                <a:cs typeface="+mn-lt"/>
              </a:rPr>
              <a:t>Meetings</a:t>
            </a:r>
            <a:endParaRPr lang="nl-NL" dirty="0"/>
          </a:p>
          <a:p>
            <a:r>
              <a:rPr lang="nl-NL" sz="1600" dirty="0">
                <a:ea typeface="+mn-lt"/>
                <a:cs typeface="+mn-lt"/>
              </a:rPr>
              <a:t>Field trips</a:t>
            </a:r>
            <a:endParaRPr lang="nl-NL" dirty="0"/>
          </a:p>
          <a:p>
            <a:r>
              <a:rPr lang="nl-NL" sz="1600" dirty="0" err="1">
                <a:ea typeface="+mn-lt"/>
                <a:cs typeface="+mn-lt"/>
              </a:rPr>
              <a:t>Trainings</a:t>
            </a:r>
            <a:endParaRPr lang="nl-NL" dirty="0" err="1"/>
          </a:p>
          <a:p>
            <a:r>
              <a:rPr lang="nl-NL" sz="1600" dirty="0">
                <a:ea typeface="+mn-lt"/>
                <a:cs typeface="+mn-lt"/>
              </a:rPr>
              <a:t>Service delivery </a:t>
            </a:r>
            <a:endParaRPr lang="nl-NL" dirty="0"/>
          </a:p>
          <a:p>
            <a:r>
              <a:rPr lang="nl-NL" sz="1600" dirty="0">
                <a:ea typeface="Calibri"/>
                <a:cs typeface="Calibri"/>
              </a:rPr>
              <a:t>...</a:t>
            </a:r>
          </a:p>
          <a:p>
            <a:pPr algn="l"/>
            <a:endParaRPr lang="nl-NL" dirty="0">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err="1">
                <a:ea typeface="+mn-lt"/>
                <a:cs typeface="+mn-lt"/>
              </a:rPr>
              <a:t>Number</a:t>
            </a:r>
            <a:r>
              <a:rPr lang="nl-NL" sz="1600" dirty="0">
                <a:ea typeface="+mn-lt"/>
                <a:cs typeface="+mn-lt"/>
              </a:rPr>
              <a:t> </a:t>
            </a:r>
            <a:r>
              <a:rPr lang="nl-NL" sz="1600" dirty="0" err="1">
                <a:ea typeface="+mn-lt"/>
                <a:cs typeface="+mn-lt"/>
              </a:rPr>
              <a:t>trained</a:t>
            </a:r>
            <a:r>
              <a:rPr lang="nl-NL" sz="1600" dirty="0">
                <a:ea typeface="+mn-lt"/>
                <a:cs typeface="+mn-lt"/>
              </a:rPr>
              <a:t>, </a:t>
            </a:r>
            <a:r>
              <a:rPr lang="nl-NL" sz="1600" dirty="0" err="1">
                <a:ea typeface="+mn-lt"/>
                <a:cs typeface="+mn-lt"/>
              </a:rPr>
              <a:t>sensitized</a:t>
            </a:r>
            <a:endParaRPr lang="nl-NL" dirty="0" err="1"/>
          </a:p>
          <a:p>
            <a:r>
              <a:rPr lang="nl-NL" sz="1600" dirty="0" err="1">
                <a:ea typeface="+mn-lt"/>
                <a:cs typeface="+mn-lt"/>
              </a:rPr>
              <a:t>Products</a:t>
            </a:r>
            <a:r>
              <a:rPr lang="nl-NL" sz="1600" dirty="0">
                <a:ea typeface="+mn-lt"/>
                <a:cs typeface="+mn-lt"/>
              </a:rPr>
              <a:t> </a:t>
            </a:r>
            <a:r>
              <a:rPr lang="nl-NL" sz="1600" dirty="0" err="1">
                <a:ea typeface="+mn-lt"/>
                <a:cs typeface="+mn-lt"/>
              </a:rPr>
              <a:t>developed</a:t>
            </a:r>
            <a:r>
              <a:rPr lang="nl-NL" sz="1600" dirty="0">
                <a:ea typeface="+mn-lt"/>
                <a:cs typeface="+mn-lt"/>
              </a:rPr>
              <a:t> </a:t>
            </a:r>
            <a:r>
              <a:rPr lang="nl-NL" sz="1600" dirty="0" err="1">
                <a:ea typeface="+mn-lt"/>
                <a:cs typeface="+mn-lt"/>
              </a:rPr>
              <a:t>and</a:t>
            </a:r>
            <a:r>
              <a:rPr lang="nl-NL" sz="1600" dirty="0">
                <a:ea typeface="+mn-lt"/>
                <a:cs typeface="+mn-lt"/>
              </a:rPr>
              <a:t> shared</a:t>
            </a:r>
            <a:endParaRPr lang="nl-NL" dirty="0"/>
          </a:p>
          <a:p>
            <a:r>
              <a:rPr lang="nl-NL" sz="1600" dirty="0">
                <a:ea typeface="+mn-lt"/>
                <a:cs typeface="+mn-lt"/>
              </a:rPr>
              <a:t>Equipment </a:t>
            </a:r>
            <a:r>
              <a:rPr lang="nl-NL" sz="1600" dirty="0" err="1">
                <a:ea typeface="+mn-lt"/>
                <a:cs typeface="+mn-lt"/>
              </a:rPr>
              <a:t>distributed</a:t>
            </a:r>
            <a:endParaRPr lang="nl-NL" dirty="0" err="1"/>
          </a:p>
          <a:p>
            <a:r>
              <a:rPr lang="nl-NL" sz="1600" dirty="0">
                <a:ea typeface="+mn-lt"/>
                <a:cs typeface="+mn-lt"/>
              </a:rPr>
              <a:t> …</a:t>
            </a:r>
            <a:endParaRPr lang="nl-NL" dirty="0"/>
          </a:p>
          <a:p>
            <a:endParaRPr lang="nl-NL" sz="1600" dirty="0">
              <a:ea typeface="Calibri"/>
              <a:cs typeface="Calibri"/>
            </a:endParaRPr>
          </a:p>
          <a:p>
            <a:pPr algn="l"/>
            <a:endParaRPr lang="nl-NL" dirty="0">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ea typeface="Calibri"/>
                <a:cs typeface="Calibri"/>
              </a:rPr>
              <a:t>Short term</a:t>
            </a:r>
          </a:p>
          <a:p>
            <a:r>
              <a:rPr lang="nl-NL" sz="1600" dirty="0">
                <a:ea typeface="+mn-lt"/>
                <a:cs typeface="+mn-lt"/>
              </a:rPr>
              <a:t>Knowledge/skills </a:t>
            </a:r>
            <a:r>
              <a:rPr lang="nl-NL" sz="1600" dirty="0" err="1">
                <a:ea typeface="+mn-lt"/>
                <a:cs typeface="+mn-lt"/>
              </a:rPr>
              <a:t>acquired</a:t>
            </a:r>
            <a:endParaRPr lang="nl-NL" dirty="0" err="1"/>
          </a:p>
          <a:p>
            <a:r>
              <a:rPr lang="nl-NL" sz="1600" dirty="0">
                <a:ea typeface="+mn-lt"/>
                <a:cs typeface="+mn-lt"/>
              </a:rPr>
              <a:t>Attitudes </a:t>
            </a:r>
            <a:r>
              <a:rPr lang="nl-NL" sz="1600" dirty="0" err="1">
                <a:ea typeface="+mn-lt"/>
                <a:cs typeface="+mn-lt"/>
              </a:rPr>
              <a:t>changed</a:t>
            </a:r>
            <a:endParaRPr lang="nl-NL" dirty="0" err="1"/>
          </a:p>
          <a:p>
            <a:r>
              <a:rPr lang="nl-NL" sz="1600" dirty="0">
                <a:ea typeface="+mn-lt"/>
                <a:cs typeface="+mn-lt"/>
              </a:rPr>
              <a:t>Change in </a:t>
            </a:r>
            <a:r>
              <a:rPr lang="nl-NL" sz="1600" dirty="0" err="1">
                <a:ea typeface="+mn-lt"/>
                <a:cs typeface="+mn-lt"/>
              </a:rPr>
              <a:t>behaviour</a:t>
            </a:r>
            <a:endParaRPr lang="nl-NL" dirty="0" err="1"/>
          </a:p>
          <a:p>
            <a:r>
              <a:rPr lang="nl-NL" sz="1600" dirty="0" err="1">
                <a:ea typeface="+mn-lt"/>
                <a:cs typeface="+mn-lt"/>
              </a:rPr>
              <a:t>Decisions</a:t>
            </a:r>
            <a:r>
              <a:rPr lang="nl-NL" sz="1600" dirty="0">
                <a:ea typeface="+mn-lt"/>
                <a:cs typeface="+mn-lt"/>
              </a:rPr>
              <a:t> made</a:t>
            </a:r>
            <a:endParaRPr lang="nl-NL" dirty="0"/>
          </a:p>
          <a:p>
            <a:r>
              <a:rPr lang="nl-NL" sz="1600" dirty="0">
                <a:ea typeface="+mn-lt"/>
                <a:cs typeface="+mn-lt"/>
              </a:rPr>
              <a:t>Actions </a:t>
            </a:r>
            <a:r>
              <a:rPr lang="nl-NL" sz="1600" dirty="0" err="1">
                <a:ea typeface="+mn-lt"/>
                <a:cs typeface="+mn-lt"/>
              </a:rPr>
              <a:t>undertaken</a:t>
            </a:r>
            <a:endParaRPr lang="nl-NL" dirty="0" err="1"/>
          </a:p>
          <a:p>
            <a:endParaRPr lang="nl-NL" sz="1600" dirty="0">
              <a:ea typeface="Calibri"/>
              <a:cs typeface="Calibri"/>
            </a:endParaRPr>
          </a:p>
          <a:p>
            <a:endParaRPr lang="nl-NL" sz="1600" dirty="0">
              <a:ea typeface="Calibri"/>
              <a:cs typeface="Calibri"/>
            </a:endParaRPr>
          </a:p>
          <a:p>
            <a:pPr algn="l"/>
            <a:endParaRPr lang="nl-NL" dirty="0">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ea typeface="+mn-lt"/>
                <a:cs typeface="+mn-lt"/>
              </a:rPr>
              <a:t>Long term</a:t>
            </a:r>
            <a:endParaRPr lang="nl-NL" b="1" dirty="0"/>
          </a:p>
          <a:p>
            <a:r>
              <a:rPr lang="nl-NL" sz="1600" dirty="0" err="1">
                <a:ea typeface="+mn-lt"/>
                <a:cs typeface="+mn-lt"/>
              </a:rPr>
              <a:t>Social</a:t>
            </a:r>
            <a:r>
              <a:rPr lang="nl-NL" sz="1600" dirty="0">
                <a:ea typeface="+mn-lt"/>
                <a:cs typeface="+mn-lt"/>
              </a:rPr>
              <a:t> change</a:t>
            </a:r>
            <a:endParaRPr lang="nl-NL" dirty="0"/>
          </a:p>
          <a:p>
            <a:r>
              <a:rPr lang="nl-NL" sz="1600" dirty="0" err="1">
                <a:ea typeface="+mn-lt"/>
                <a:cs typeface="+mn-lt"/>
              </a:rPr>
              <a:t>Economic</a:t>
            </a:r>
            <a:r>
              <a:rPr lang="nl-NL" sz="1600" dirty="0">
                <a:ea typeface="+mn-lt"/>
                <a:cs typeface="+mn-lt"/>
              </a:rPr>
              <a:t> change</a:t>
            </a:r>
            <a:endParaRPr lang="nl-NL"/>
          </a:p>
          <a:p>
            <a:r>
              <a:rPr lang="nl-NL" sz="1600" dirty="0" err="1">
                <a:ea typeface="+mn-lt"/>
                <a:cs typeface="+mn-lt"/>
              </a:rPr>
              <a:t>Environmental</a:t>
            </a:r>
            <a:r>
              <a:rPr lang="nl-NL" sz="1600" dirty="0">
                <a:ea typeface="+mn-lt"/>
                <a:cs typeface="+mn-lt"/>
              </a:rPr>
              <a:t> change</a:t>
            </a:r>
            <a:endParaRPr lang="nl-NL"/>
          </a:p>
          <a:p>
            <a:r>
              <a:rPr lang="nl-NL" sz="1600" dirty="0">
                <a:ea typeface="Calibri"/>
                <a:cs typeface="Calibri"/>
              </a:rPr>
              <a:t>...</a:t>
            </a:r>
          </a:p>
          <a:p>
            <a:endParaRPr lang="nl-NL" sz="1600" dirty="0">
              <a:ea typeface="Calibri"/>
              <a:cs typeface="Calibri"/>
            </a:endParaRPr>
          </a:p>
          <a:p>
            <a:pPr algn="l"/>
            <a:endParaRPr lang="nl-NL" sz="1600" dirty="0">
              <a:ea typeface="Calibri"/>
              <a:cs typeface="Calibri"/>
            </a:endParaRPr>
          </a:p>
          <a:p>
            <a:endParaRPr lang="nl-NL" dirty="0">
              <a:ea typeface="Calibri"/>
              <a:cs typeface="Calibri"/>
            </a:endParaRPr>
          </a:p>
        </p:txBody>
      </p:sp>
      <p:cxnSp>
        <p:nvCxnSpPr>
          <p:cNvPr id="371" name="Rechte verbindingslijn met pijl 370">
            <a:extLst>
              <a:ext uri="{FF2B5EF4-FFF2-40B4-BE49-F238E27FC236}">
                <a16:creationId xmlns:a16="http://schemas.microsoft.com/office/drawing/2014/main" id="{BA885426-82DC-53E3-3868-DD950365368C}"/>
              </a:ext>
            </a:extLst>
          </p:cNvPr>
          <p:cNvCxnSpPr/>
          <p:nvPr/>
        </p:nvCxnSpPr>
        <p:spPr>
          <a:xfrm flipH="1">
            <a:off x="3599798" y="3087275"/>
            <a:ext cx="3334010" cy="269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Rechte verbindingslijn met pijl 371">
            <a:extLst>
              <a:ext uri="{FF2B5EF4-FFF2-40B4-BE49-F238E27FC236}">
                <a16:creationId xmlns:a16="http://schemas.microsoft.com/office/drawing/2014/main" id="{92C5A48A-0716-BB0D-9068-73B6B56F942A}"/>
              </a:ext>
            </a:extLst>
          </p:cNvPr>
          <p:cNvCxnSpPr>
            <a:cxnSpLocks/>
          </p:cNvCxnSpPr>
          <p:nvPr/>
        </p:nvCxnSpPr>
        <p:spPr>
          <a:xfrm flipH="1">
            <a:off x="5520455" y="3087276"/>
            <a:ext cx="3114805" cy="288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kstvak 372">
            <a:extLst>
              <a:ext uri="{FF2B5EF4-FFF2-40B4-BE49-F238E27FC236}">
                <a16:creationId xmlns:a16="http://schemas.microsoft.com/office/drawing/2014/main" id="{C3A5A7D9-E82F-BBBE-4BE0-48EDE025420B}"/>
              </a:ext>
            </a:extLst>
          </p:cNvPr>
          <p:cNvSpPr txBox="1"/>
          <p:nvPr/>
        </p:nvSpPr>
        <p:spPr>
          <a:xfrm>
            <a:off x="2496187" y="5825232"/>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ea typeface="Calibri"/>
                <a:cs typeface="Calibri"/>
              </a:rPr>
              <a:t>Participant is object</a:t>
            </a:r>
          </a:p>
        </p:txBody>
      </p:sp>
      <p:sp>
        <p:nvSpPr>
          <p:cNvPr id="374" name="Tekstvak 373">
            <a:extLst>
              <a:ext uri="{FF2B5EF4-FFF2-40B4-BE49-F238E27FC236}">
                <a16:creationId xmlns:a16="http://schemas.microsoft.com/office/drawing/2014/main" id="{1760A959-D437-F764-D4FB-2CA8E4C8BDBD}"/>
              </a:ext>
            </a:extLst>
          </p:cNvPr>
          <p:cNvSpPr txBox="1"/>
          <p:nvPr/>
        </p:nvSpPr>
        <p:spPr>
          <a:xfrm>
            <a:off x="4542104" y="6002683"/>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ea typeface="Calibri"/>
                <a:cs typeface="Calibri"/>
              </a:rPr>
              <a:t>Participant is subject</a:t>
            </a:r>
          </a:p>
        </p:txBody>
      </p:sp>
      <p:sp>
        <p:nvSpPr>
          <p:cNvPr id="18" name="Rectangle 17"/>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9484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7EBC6-E9FD-5DF5-4763-89A1A663308E}"/>
              </a:ext>
            </a:extLst>
          </p:cNvPr>
          <p:cNvPicPr>
            <a:picLocks noChangeAspect="1"/>
          </p:cNvPicPr>
          <p:nvPr/>
        </p:nvPicPr>
        <p:blipFill>
          <a:blip r:embed="rId2"/>
          <a:stretch>
            <a:fillRect/>
          </a:stretch>
        </p:blipFill>
        <p:spPr>
          <a:xfrm>
            <a:off x="1222032" y="1266983"/>
            <a:ext cx="9463385" cy="474989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12955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1777710" y="557348"/>
            <a:ext cx="8400868" cy="630065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23713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Impact/GO</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b="1" dirty="0"/>
              <a:t>IMPACT - </a:t>
            </a:r>
            <a:r>
              <a:rPr lang="en-US" sz="2400" dirty="0">
                <a:solidFill>
                  <a:srgbClr val="000000"/>
                </a:solidFill>
              </a:rPr>
              <a:t>The livelihoods of vulnerable youth, including young women, in Busoga subregion, are improved and sustained through access to self-employment opportunities </a:t>
            </a:r>
            <a:endParaRPr lang="nl-NL" b="1" dirty="0"/>
          </a:p>
          <a:p>
            <a:pPr marL="342900" indent="-342900" algn="just"/>
            <a:r>
              <a:rPr lang="en-US" sz="2400" dirty="0">
                <a:solidFill>
                  <a:srgbClr val="000000"/>
                </a:solidFill>
                <a:ea typeface="Calibri" panose="020F0502020204030204"/>
                <a:cs typeface="Calibri" panose="020F0502020204030204"/>
              </a:rPr>
              <a:t>80% of project participants have enhanced their monthly income by at least 20% of monthly income and raised to at least UGX 214,000 net and above by the end of the action</a:t>
            </a:r>
          </a:p>
          <a:p>
            <a:pPr marL="342900" indent="-342900" algn="just"/>
            <a:r>
              <a:rPr lang="en-US" sz="2400" dirty="0">
                <a:solidFill>
                  <a:srgbClr val="000000"/>
                </a:solidFill>
                <a:ea typeface="Calibri" panose="020F0502020204030204"/>
                <a:cs typeface="Calibri" panose="020F0502020204030204"/>
              </a:rPr>
              <a:t>60% of project participants </a:t>
            </a:r>
            <a:r>
              <a:rPr lang="en-US" sz="2400" dirty="0">
                <a:solidFill>
                  <a:srgbClr val="000000"/>
                </a:solidFill>
                <a:ea typeface="+mn-lt"/>
                <a:cs typeface="+mn-lt"/>
              </a:rPr>
              <a:t>report a 20% increase in the value of their productive and household assets by the end of the action</a:t>
            </a:r>
            <a:endParaRPr lang="en-US" sz="2400" dirty="0">
              <a:solidFill>
                <a:srgbClr val="000000"/>
              </a:solidFill>
              <a:ea typeface="Calibri" panose="020F0502020204030204"/>
              <a:cs typeface="Calibri" panose="020F0502020204030204"/>
            </a:endParaRPr>
          </a:p>
          <a:p>
            <a:pPr marL="342900" indent="-342900" algn="just"/>
            <a:r>
              <a:rPr lang="en-US" sz="2400" dirty="0">
                <a:solidFill>
                  <a:srgbClr val="000000"/>
                </a:solidFill>
                <a:ea typeface="+mn-lt"/>
                <a:cs typeface="+mn-lt"/>
              </a:rPr>
              <a:t>70% of project participants report a 50% reduction in the number of days their household experiences food insecurity compared to baseline, by the end of the action</a:t>
            </a:r>
            <a:endParaRPr lang="en-US" sz="2400" dirty="0">
              <a:solidFill>
                <a:srgbClr val="000000"/>
              </a:solidFill>
              <a:ea typeface="Calibri" panose="020F0502020204030204"/>
              <a:cs typeface="Calibri" panose="020F0502020204030204"/>
            </a:endParaRPr>
          </a:p>
          <a:p>
            <a:pPr marL="0" indent="0" algn="just">
              <a:buNone/>
            </a:pPr>
            <a:endParaRPr lang="en-UG" dirty="0">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16087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Outcome/SO</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lnSpcReduction="10000"/>
          </a:bodyPr>
          <a:lstStyle/>
          <a:p>
            <a:pPr marL="0" indent="0" algn="just">
              <a:buNone/>
            </a:pPr>
            <a:r>
              <a:rPr lang="en-US" b="1" dirty="0"/>
              <a:t>OUTCOME - </a:t>
            </a:r>
            <a:r>
              <a:rPr lang="en-US" sz="2400" dirty="0">
                <a:solidFill>
                  <a:srgbClr val="404040"/>
                </a:solidFill>
              </a:rPr>
              <a:t>Vulnerable youth, including young women, start and grow sustainable micro- or small businesses, through enhanced access to quality business development support</a:t>
            </a:r>
            <a:endParaRPr lang="nl-NL" b="1" dirty="0"/>
          </a:p>
          <a:p>
            <a:pPr marL="342900" indent="-342900" algn="just"/>
            <a:r>
              <a:rPr lang="en-US" sz="2400" dirty="0">
                <a:solidFill>
                  <a:srgbClr val="000000"/>
                </a:solidFill>
                <a:ea typeface="Calibri" panose="020F0502020204030204"/>
                <a:cs typeface="Calibri" panose="020F0502020204030204"/>
              </a:rPr>
              <a:t>X% of project participants have launched a micro-business after completing a business support scheme, by the end of the action</a:t>
            </a:r>
          </a:p>
          <a:p>
            <a:pPr marL="342900" indent="-342900" algn="just"/>
            <a:r>
              <a:rPr lang="en-US" sz="2400" dirty="0">
                <a:solidFill>
                  <a:srgbClr val="000000"/>
                </a:solidFill>
                <a:ea typeface="Calibri" panose="020F0502020204030204"/>
                <a:cs typeface="Calibri" panose="020F0502020204030204"/>
              </a:rPr>
              <a:t>X% of project participants supported to grow their micro-business report increase their performance (operating turnover), by the end of the action</a:t>
            </a:r>
          </a:p>
          <a:p>
            <a:pPr marL="342900" indent="-342900" algn="just"/>
            <a:r>
              <a:rPr lang="en-US" sz="2400" dirty="0">
                <a:solidFill>
                  <a:srgbClr val="000000"/>
                </a:solidFill>
                <a:ea typeface="Calibri" panose="020F0502020204030204"/>
                <a:cs typeface="Calibri" panose="020F0502020204030204"/>
              </a:rPr>
              <a:t>X% of project participants have accessed savings and credit services by the end of the action </a:t>
            </a:r>
          </a:p>
          <a:p>
            <a:pPr marL="342900" indent="-342900" algn="just"/>
            <a:r>
              <a:rPr lang="en-US" sz="2400" dirty="0">
                <a:solidFill>
                  <a:srgbClr val="404040"/>
                </a:solidFill>
                <a:ea typeface="Calibri" panose="020F0502020204030204"/>
                <a:cs typeface="Calibri" panose="020F0502020204030204"/>
              </a:rPr>
              <a:t># of business partnerships established between project participants and private sector actors, by the end of the action</a:t>
            </a:r>
            <a:endParaRPr lang="en-US" sz="2400" dirty="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264974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Output/results</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sz="2400" dirty="0">
                <a:solidFill>
                  <a:srgbClr val="404040"/>
                </a:solidFill>
                <a:ea typeface="+mn-lt"/>
                <a:cs typeface="+mn-lt"/>
              </a:rPr>
              <a:t># of vulnerable youth supported to start or grow a micro/small business and completing a business support scheme, by the end of the action</a:t>
            </a:r>
            <a:endParaRPr lang="nl-NL" dirty="0"/>
          </a:p>
          <a:p>
            <a:pPr marL="0" indent="0" algn="just">
              <a:buNone/>
            </a:pPr>
            <a:endParaRPr lang="en-US" sz="2400" dirty="0">
              <a:solidFill>
                <a:srgbClr val="404040"/>
              </a:solidFill>
              <a:ea typeface="Calibri" panose="020F0502020204030204"/>
              <a:cs typeface="Calibri" panose="020F0502020204030204"/>
            </a:endParaRPr>
          </a:p>
          <a:p>
            <a:pPr marL="0" indent="0" algn="just">
              <a:buNone/>
            </a:pPr>
            <a:r>
              <a:rPr lang="en-US" sz="2400" dirty="0">
                <a:solidFill>
                  <a:srgbClr val="404040"/>
                </a:solidFill>
                <a:ea typeface="+mn-lt"/>
                <a:cs typeface="+mn-lt"/>
              </a:rPr>
              <a:t># of project participants prepared to access financing and matched with financiers, by the end of the action</a:t>
            </a:r>
            <a:endParaRPr lang="en-US" sz="2400" dirty="0">
              <a:solidFill>
                <a:srgbClr val="404040"/>
              </a:solidFill>
              <a:ea typeface="Calibri"/>
              <a:cs typeface="Calibri"/>
            </a:endParaRPr>
          </a:p>
          <a:p>
            <a:pPr marL="0" indent="0" algn="just">
              <a:buNone/>
            </a:pPr>
            <a:endParaRPr lang="en-US" sz="2400" dirty="0">
              <a:solidFill>
                <a:srgbClr val="404040"/>
              </a:solidFill>
              <a:ea typeface="+mn-lt"/>
              <a:cs typeface="+mn-lt"/>
            </a:endParaRPr>
          </a:p>
          <a:p>
            <a:pPr marL="0" indent="0" algn="just">
              <a:buNone/>
            </a:pPr>
            <a:r>
              <a:rPr lang="en-US" sz="2400" dirty="0">
                <a:solidFill>
                  <a:srgbClr val="404040"/>
                </a:solidFill>
                <a:ea typeface="+mn-lt"/>
                <a:cs typeface="+mn-lt"/>
              </a:rPr>
              <a:t># of VSLA groups supported in savings and credit mobilization, accounting management, group governance and linkages to formal finance/credit (</a:t>
            </a:r>
            <a:r>
              <a:rPr lang="en-US" sz="2400" dirty="0" err="1">
                <a:solidFill>
                  <a:srgbClr val="404040"/>
                </a:solidFill>
                <a:ea typeface="+mn-lt"/>
                <a:cs typeface="+mn-lt"/>
              </a:rPr>
              <a:t>ie</a:t>
            </a:r>
            <a:r>
              <a:rPr lang="en-US" sz="2400" dirty="0">
                <a:solidFill>
                  <a:srgbClr val="404040"/>
                </a:solidFill>
                <a:ea typeface="+mn-lt"/>
                <a:cs typeface="+mn-lt"/>
              </a:rPr>
              <a:t> SACCO or MFI), by the end of the action</a:t>
            </a:r>
            <a:endParaRPr lang="en-US">
              <a:ea typeface="Calibri"/>
              <a:cs typeface="Calibri"/>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405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lstStyle/>
          <a:p>
            <a:pPr marL="627063" indent="-627063"/>
            <a:r>
              <a:rPr lang="it-IT" dirty="0"/>
              <a:t>3. Proposal template</a:t>
            </a:r>
            <a:br>
              <a:rPr lang="it-IT" dirty="0"/>
            </a:br>
            <a:r>
              <a:rPr lang="it-IT" dirty="0"/>
              <a:t>b) M&amp;E, framework, indicators</a:t>
            </a:r>
            <a:endParaRPr lang="en-UG" dirty="0"/>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dirty="0">
                <a:solidFill>
                  <a:srgbClr val="C00000"/>
                </a:solidFill>
              </a:rPr>
              <a:t>c) Proposal template - Budget</a:t>
            </a:r>
            <a:endParaRPr lang="en-UG" dirty="0">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a:xfrm>
            <a:off x="696686" y="1825625"/>
            <a:ext cx="11007634" cy="4351338"/>
          </a:xfrm>
        </p:spPr>
        <p:txBody>
          <a:bodyPr vert="horz" lIns="91440" tIns="45720" rIns="91440" bIns="45720" rtlCol="0" anchor="t">
            <a:normAutofit fontScale="92500" lnSpcReduction="10000"/>
          </a:bodyPr>
          <a:lstStyle/>
          <a:p>
            <a:pPr marL="0" indent="0" algn="just">
              <a:buNone/>
            </a:pPr>
            <a:r>
              <a:rPr lang="en-US" dirty="0"/>
              <a:t>The budget need to be coherent with the activities in the narrative &amp; action plan</a:t>
            </a:r>
          </a:p>
          <a:p>
            <a:pPr marL="0" indent="0" algn="just">
              <a:buNone/>
            </a:pPr>
            <a:endParaRPr lang="en-US" dirty="0"/>
          </a:p>
          <a:p>
            <a:pPr marL="267970" indent="-267970" algn="just"/>
            <a:r>
              <a:rPr lang="en-US" b="1" dirty="0"/>
              <a:t>NUMBERING</a:t>
            </a:r>
            <a:r>
              <a:rPr lang="en-US" dirty="0"/>
              <a:t>: Activity 1 in the narrative planning need to be transferred to a budget line for activity 1 </a:t>
            </a:r>
            <a:endParaRPr lang="en-US" dirty="0">
              <a:cs typeface="Calibri" panose="020F0502020204030204"/>
            </a:endParaRPr>
          </a:p>
          <a:p>
            <a:pPr marL="267970" indent="-267970" algn="just"/>
            <a:r>
              <a:rPr lang="en-US" b="1" dirty="0"/>
              <a:t>TIMING</a:t>
            </a:r>
            <a:r>
              <a:rPr lang="en-US" dirty="0"/>
              <a:t>: if you plan activity 1 in quarter 1 only, then you will only foresee a budget in quarter 1 for that activity</a:t>
            </a:r>
            <a:endParaRPr lang="en-US" dirty="0">
              <a:cs typeface="Calibri" panose="020F0502020204030204"/>
            </a:endParaRPr>
          </a:p>
          <a:p>
            <a:pPr marL="267970" indent="-267970"/>
            <a:r>
              <a:rPr lang="en-US" sz="2600" b="1" dirty="0">
                <a:cs typeface="Calibri"/>
              </a:rPr>
              <a:t>CODING:</a:t>
            </a:r>
            <a:r>
              <a:rPr lang="en-US" sz="2600" dirty="0">
                <a:cs typeface="Calibri"/>
              </a:rPr>
              <a:t> Codes correspond with the </a:t>
            </a:r>
            <a:r>
              <a:rPr lang="en-US" sz="2600" dirty="0" err="1">
                <a:cs typeface="Calibri"/>
              </a:rPr>
              <a:t>Logframe</a:t>
            </a:r>
            <a:r>
              <a:rPr lang="en-US" sz="2600" dirty="0">
                <a:cs typeface="Calibri"/>
              </a:rPr>
              <a:t>: Specific Objective, 01 Result number one,01 Activity Number one under result no One.</a:t>
            </a:r>
            <a:r>
              <a:rPr lang="en-US" sz="2600" dirty="0">
                <a:solidFill>
                  <a:srgbClr val="FF0000"/>
                </a:solidFill>
                <a:cs typeface="Calibri"/>
              </a:rPr>
              <a:t>A0101.</a:t>
            </a:r>
            <a:r>
              <a:rPr lang="en-US" sz="2600" dirty="0">
                <a:solidFill>
                  <a:schemeClr val="tx1"/>
                </a:solidFill>
                <a:cs typeface="Calibri"/>
              </a:rPr>
              <a:t>3rd level relates to sub activities </a:t>
            </a:r>
            <a:r>
              <a:rPr lang="en-US" sz="2600" dirty="0" err="1">
                <a:solidFill>
                  <a:schemeClr val="tx1"/>
                </a:solidFill>
                <a:cs typeface="Calibri"/>
              </a:rPr>
              <a:t>e.g</a:t>
            </a:r>
            <a:r>
              <a:rPr lang="en-US" sz="2600" dirty="0">
                <a:solidFill>
                  <a:schemeClr val="tx1"/>
                </a:solidFill>
                <a:cs typeface="Calibri"/>
              </a:rPr>
              <a:t> A010101,A010102</a:t>
            </a:r>
          </a:p>
          <a:p>
            <a:pPr marL="267970" indent="-267970" algn="just"/>
            <a:endParaRPr lang="en-US" dirty="0">
              <a:cs typeface="Calibri"/>
            </a:endParaRPr>
          </a:p>
          <a:p>
            <a:pPr marL="0" indent="0" algn="just">
              <a:buNone/>
            </a:pPr>
            <a:r>
              <a:rPr lang="en-US" dirty="0"/>
              <a:t>Budget min 150,000 – max 350,000 euro</a:t>
            </a:r>
            <a:endParaRPr lang="en-US" dirty="0">
              <a:cs typeface="Calibri"/>
            </a:endParaRPr>
          </a:p>
          <a:p>
            <a:pPr marL="267970" indent="-267970" algn="just"/>
            <a:endParaRPr lang="en-US" dirty="0">
              <a:cs typeface="Calibri"/>
            </a:endParaRPr>
          </a:p>
          <a:p>
            <a:pPr marL="267970" indent="-267970" algn="just"/>
            <a:endParaRPr lang="en-UG" dirty="0">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a:normAutofit/>
          </a:bodyPr>
          <a:lstStyle/>
          <a:p>
            <a:pPr algn="just"/>
            <a:r>
              <a:rPr lang="en-US" dirty="0"/>
              <a:t>On a daily basis you will work with UGX, but the official max grant amount is in euro which you cannot exceed, so follow up of execution in euro is needed. </a:t>
            </a:r>
          </a:p>
          <a:p>
            <a:pPr algn="just"/>
            <a:r>
              <a:rPr lang="en-US" dirty="0"/>
              <a:t>FX rate of UGX 4000: 1 EUR (grantees can use their own exchange rate (based on a reliable source) to estimate the budget)</a:t>
            </a:r>
          </a:p>
          <a:p>
            <a:pPr algn="just"/>
            <a:r>
              <a:rPr lang="en-US" dirty="0"/>
              <a:t>Exchange rate losses are ineligible costs and should be covered by the grantees themselves (e.g. through structure costs). Additionally, since the purpose of the grant is not to make money, any gains (exchange or interest) made on the funds received from Enabel must be re-used for the activities after Enabel approval. </a:t>
            </a:r>
            <a:endParaRPr lang="en-UG" dirty="0"/>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75911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dirty="0"/>
              <a:t>The budget is broken down in 3 cost components;</a:t>
            </a:r>
            <a:endParaRPr lang="en-GB" sz="11200" b="1" dirty="0"/>
          </a:p>
          <a:p>
            <a:pPr marL="357188" indent="-357188" algn="just">
              <a:buFont typeface="+mj-lt"/>
              <a:buAutoNum type="arabicPeriod"/>
            </a:pPr>
            <a:r>
              <a:rPr lang="en-GB" sz="8000" b="1" dirty="0"/>
              <a:t>Operational costs</a:t>
            </a:r>
            <a:r>
              <a:rPr lang="en-GB" sz="8000" dirty="0"/>
              <a:t> (actual activity costs - general means cost): necessary and indispensable cost for achieving the objectives and results of the action, including the cost for achieving verifiable deliverables</a:t>
            </a:r>
            <a:endParaRPr lang="nl-NL" dirty="0"/>
          </a:p>
          <a:p>
            <a:pPr marL="812800" lvl="2" indent="0" algn="just">
              <a:buNone/>
            </a:pPr>
            <a:r>
              <a:rPr lang="en-GB" sz="7200" dirty="0"/>
              <a:t>Ex : fees for instructors, consultancy fees, fuel for transporting, workshop costs, 	training 	materials, food for trainees, fees for trainees etc.</a:t>
            </a:r>
          </a:p>
          <a:p>
            <a:pPr marL="357188" indent="-357188" algn="just">
              <a:buFont typeface="+mj-lt"/>
              <a:buAutoNum type="arabicPeriod"/>
            </a:pPr>
            <a:r>
              <a:rPr lang="en-GB" sz="8000" b="1" dirty="0"/>
              <a:t>Management costs </a:t>
            </a:r>
            <a:r>
              <a:rPr lang="en-GB" sz="8000" dirty="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dirty="0">
              <a:cs typeface="Calibri" panose="020F0502020204030204"/>
            </a:endParaRPr>
          </a:p>
          <a:p>
            <a:pPr marL="299720" lvl="1" indent="0" algn="just">
              <a:buNone/>
            </a:pPr>
            <a:r>
              <a:rPr lang="en-GB" sz="8000" dirty="0"/>
              <a:t>   Ex : Salary for staff, Mid-term evaluation, special audit costs </a:t>
            </a:r>
            <a:endParaRPr lang="en-GB" sz="8000" dirty="0">
              <a:cs typeface="Calibri" panose="020F0502020204030204"/>
            </a:endParaRPr>
          </a:p>
          <a:p>
            <a:pPr marL="1442720" lvl="1" indent="-1143000" algn="just"/>
            <a:endParaRPr lang="en-GB" sz="8000" dirty="0">
              <a:cs typeface="Calibri" panose="020F0502020204030204"/>
            </a:endParaRPr>
          </a:p>
          <a:p>
            <a:pPr marL="357188" indent="-357188" algn="just">
              <a:buFont typeface="+mj-lt"/>
              <a:buAutoNum type="arabicPeriod"/>
            </a:pPr>
            <a:r>
              <a:rPr lang="en-GB" sz="8000" b="1" dirty="0"/>
              <a:t>Structure costs (7% max of eligible operational costs)</a:t>
            </a:r>
            <a:r>
              <a:rPr lang="en-GB" sz="8000" dirty="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dirty="0">
              <a:cs typeface="Calibri" panose="020F0502020204030204"/>
            </a:endParaRPr>
          </a:p>
          <a:p>
            <a:pPr marL="1195070" lvl="3" indent="0" algn="just">
              <a:buNone/>
            </a:pPr>
            <a:r>
              <a:rPr lang="en-GB" sz="7400" dirty="0"/>
              <a:t>Ex: supporting staff (those that cannot be justified under management costs through timesheets e.g., procurement), water &amp; electricity &amp; internet of the  office etc. 		 </a:t>
            </a:r>
            <a:endParaRPr lang="en-GB" sz="7400" dirty="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67682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dirty="0">
                <a:solidFill>
                  <a:srgbClr val="C00000"/>
                </a:solidFill>
                <a:latin typeface="+mj-lt"/>
              </a:rPr>
              <a:t>Call Objectives</a:t>
            </a:r>
            <a:endParaRPr lang="en-US" b="1" dirty="0">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dirty="0">
                <a:solidFill>
                  <a:srgbClr val="C00000"/>
                </a:solidFill>
              </a:rPr>
              <a:t>General objective</a:t>
            </a:r>
            <a:r>
              <a:rPr lang="en-US" dirty="0">
                <a:solidFill>
                  <a:srgbClr val="C00000"/>
                </a:solidFill>
              </a:rPr>
              <a:t> </a:t>
            </a:r>
            <a:endParaRPr lang="en-US" dirty="0">
              <a:solidFill>
                <a:srgbClr val="C00000"/>
              </a:solidFill>
              <a:ea typeface="Calibri"/>
              <a:cs typeface="Calibri"/>
            </a:endParaRPr>
          </a:p>
          <a:p>
            <a:pPr marL="0" indent="0">
              <a:buNone/>
            </a:pPr>
            <a:r>
              <a:rPr lang="en-US" sz="2400" b="0" i="0" u="none" strike="noStrike" baseline="0" dirty="0">
                <a:solidFill>
                  <a:srgbClr val="000000"/>
                </a:solidFill>
              </a:rPr>
              <a:t>The livelihoods of vulnerable youth, including young women, in Busoga subregion, are improved and sustained through access to self-employment opportunities </a:t>
            </a:r>
          </a:p>
          <a:p>
            <a:pPr marL="0" indent="0">
              <a:buNone/>
            </a:pPr>
            <a:endParaRPr lang="en-US" sz="3600" dirty="0">
              <a:ea typeface="Calibri"/>
              <a:cs typeface="Calibri"/>
            </a:endParaRPr>
          </a:p>
          <a:p>
            <a:pPr marL="0" indent="0">
              <a:buNone/>
            </a:pPr>
            <a:r>
              <a:rPr lang="en-US" b="1" dirty="0">
                <a:solidFill>
                  <a:srgbClr val="C00000"/>
                </a:solidFill>
              </a:rPr>
              <a:t>Specific objective</a:t>
            </a:r>
            <a:endParaRPr lang="en-US" dirty="0">
              <a:solidFill>
                <a:srgbClr val="C00000"/>
              </a:solidFill>
              <a:latin typeface="Calibri"/>
              <a:ea typeface="Calibri"/>
              <a:cs typeface="Calibri"/>
            </a:endParaRPr>
          </a:p>
          <a:p>
            <a:pPr marL="0" indent="0">
              <a:buNone/>
            </a:pPr>
            <a:r>
              <a:rPr lang="en-US" sz="2400" b="0" i="0" u="none" strike="noStrike" baseline="0" dirty="0">
                <a:solidFill>
                  <a:srgbClr val="404040"/>
                </a:solidFill>
              </a:rPr>
              <a:t>Vulnerable youth, including young women, start and grow sustainable micro- or small businesses, through enhanced access to quality business development support</a:t>
            </a:r>
            <a:endParaRPr lang="en-US" sz="3600" dirty="0">
              <a:ea typeface="Calibri"/>
              <a:cs typeface="Calibri"/>
            </a:endParaRPr>
          </a:p>
        </p:txBody>
      </p:sp>
      <p:sp>
        <p:nvSpPr>
          <p:cNvPr id="5" name="Rectangle 4"/>
          <p:cNvSpPr/>
          <p:nvPr/>
        </p:nvSpPr>
        <p:spPr>
          <a:xfrm>
            <a:off x="7559388" y="-135"/>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p:txBody>
          <a:bodyPr>
            <a:normAutofit lnSpcReduction="10000"/>
          </a:bodyPr>
          <a:lstStyle/>
          <a:p>
            <a:pPr algn="just"/>
            <a:r>
              <a:rPr lang="en-US" dirty="0"/>
              <a:t>What are the rules concerning </a:t>
            </a:r>
            <a:r>
              <a:rPr lang="en-US" b="1" dirty="0"/>
              <a:t>structure costs?</a:t>
            </a:r>
          </a:p>
          <a:p>
            <a:pPr marL="423863" algn="just">
              <a:lnSpc>
                <a:spcPct val="115000"/>
              </a:lnSpc>
              <a:spcBef>
                <a:spcPts val="0"/>
              </a:spcBef>
              <a:buSzPts val="1900"/>
              <a:buFontTx/>
              <a:buChar char="-"/>
            </a:pPr>
            <a:r>
              <a:rPr lang="en-US" dirty="0"/>
              <a:t>The percentage (max.7%) must be justified before signature of the Grant Agreement and correspond to the general structure costs of the grantee </a:t>
            </a:r>
            <a:endParaRPr lang="en-GB" dirty="0"/>
          </a:p>
          <a:p>
            <a:pPr marL="423863" algn="just">
              <a:lnSpc>
                <a:spcPct val="115000"/>
              </a:lnSpc>
              <a:spcBef>
                <a:spcPts val="0"/>
              </a:spcBef>
              <a:buSzPts val="1900"/>
              <a:buFontTx/>
              <a:buChar char="-"/>
            </a:pPr>
            <a:r>
              <a:rPr lang="en-GB" dirty="0"/>
              <a:t>It’s a lump-sum and maximum 7% of operational costs</a:t>
            </a:r>
          </a:p>
          <a:p>
            <a:pPr marL="423863" algn="just">
              <a:lnSpc>
                <a:spcPct val="115000"/>
              </a:lnSpc>
              <a:spcBef>
                <a:spcPts val="0"/>
              </a:spcBef>
              <a:buSzPts val="1900"/>
              <a:buFontTx/>
              <a:buChar char="-"/>
            </a:pPr>
            <a:r>
              <a:rPr lang="en-GB" dirty="0"/>
              <a:t>Once the % has been set and confirmed by the analysis of the grantee’s accounts, no supporting document have to be provided by the grantee. In the reporting, it just appears as a separate line at the end (+ 7%).</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75218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dirty="0"/>
              <a:t>Ineligible costs (1/2):</a:t>
            </a:r>
          </a:p>
          <a:p>
            <a:pPr algn="just"/>
            <a:r>
              <a:rPr lang="en-GB" dirty="0"/>
              <a:t>Expenses that are included in the ineligible list (see guidelines)</a:t>
            </a:r>
          </a:p>
          <a:p>
            <a:pPr algn="just"/>
            <a:r>
              <a:rPr lang="en-GB" dirty="0"/>
              <a:t>Expenses that are incurred before or after the duration of this grant agreement </a:t>
            </a:r>
          </a:p>
          <a:p>
            <a:pPr algn="just"/>
            <a:r>
              <a:rPr lang="en-GB" dirty="0"/>
              <a:t>Expenses that cannot be identified, verified and are not included in the grantee's accounts </a:t>
            </a:r>
          </a:p>
          <a:p>
            <a:pPr algn="just"/>
            <a:r>
              <a:rPr lang="en-GB" dirty="0"/>
              <a:t>Expenses not in line with applicable legal fiscal and social provisions</a:t>
            </a:r>
          </a:p>
          <a:p>
            <a:pPr algn="just"/>
            <a:r>
              <a:rPr lang="en-GB" dirty="0"/>
              <a:t>Expenses that are not reasonable, justified, not respecting the principle of good financial management, in particular concerning cost efficiency and effectiveness</a:t>
            </a:r>
          </a:p>
          <a:p>
            <a:pPr algn="just"/>
            <a:r>
              <a:rPr lang="en-GB" dirty="0"/>
              <a:t>Expenses not in line with the action plan, not necessary to achieve the results</a:t>
            </a:r>
          </a:p>
          <a:p>
            <a:pPr algn="just"/>
            <a:r>
              <a:rPr lang="en-GB" dirty="0"/>
              <a:t>No contributions in kind are considered</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8649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671024"/>
            <a:ext cx="5517305"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dirty="0"/>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Invoices made out by other organisations for goods and services already subsidized </a:t>
            </a:r>
            <a:endParaRPr kumimoji="0" lang="en-US" sz="2800" b="0" i="0" u="none" strike="noStrike" kern="1200" cap="none" spc="0" normalizeH="0" baseline="0" noProof="0" dirty="0">
              <a:ln>
                <a:noFill/>
              </a:ln>
              <a:solidFill>
                <a:srgbClr val="585756"/>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dirty="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a:t>
            </a:r>
            <a:r>
              <a:rPr kumimoji="0" lang="en-US" sz="7400" b="0" i="0" u="none" strike="noStrike" kern="1200" cap="none" spc="0" normalizeH="0" baseline="0" noProof="0" dirty="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 subsidized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Compensation for damage falling under the civil liability of the </a:t>
            </a:r>
            <a:r>
              <a:rPr kumimoji="0" lang="en-US" sz="7400" b="0" i="0" u="none" strike="noStrike" kern="1200" cap="none" spc="0" normalizeH="0" baseline="0" noProof="0" dirty="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Purchase of alcoholic beverages, tobacco and derived products thereof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799302" y="345461"/>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dirty="0">
                <a:solidFill>
                  <a:srgbClr val="C00000"/>
                </a:solidFill>
              </a:rPr>
              <a:t>c) Proposal template - Budget</a:t>
            </a:r>
            <a:endParaRPr lang="en-UG" dirty="0">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dirty="0">
                <a:cs typeface="Calibri"/>
              </a:rPr>
              <a:t>Indicative Costs</a:t>
            </a:r>
            <a:endParaRPr lang="en-US" sz="2800" dirty="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1236617" y="1671024"/>
            <a:ext cx="10337073" cy="5146929"/>
          </a:xfrm>
        </p:spPr>
      </p:pic>
    </p:spTree>
    <p:extLst>
      <p:ext uri="{BB962C8B-B14F-4D97-AF65-F5344CB8AC3E}">
        <p14:creationId xmlns:p14="http://schemas.microsoft.com/office/powerpoint/2010/main" val="70735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a:xfrm>
            <a:off x="631796" y="1671024"/>
            <a:ext cx="10972800" cy="5186976"/>
          </a:xfrm>
        </p:spPr>
        <p:txBody>
          <a:bodyPr>
            <a:normAutofit fontScale="92500" lnSpcReduction="10000"/>
          </a:bodyPr>
          <a:lstStyle/>
          <a:p>
            <a:pPr algn="just"/>
            <a:r>
              <a:rPr lang="en-US" b="1" dirty="0"/>
              <a:t>Budget proposal may not differ more than 20% from the initial concept note budget </a:t>
            </a:r>
            <a:r>
              <a:rPr lang="en-US" dirty="0"/>
              <a:t>and must remain within the minimum and maximum </a:t>
            </a:r>
            <a:r>
              <a:rPr lang="en-US" dirty="0" smtClean="0"/>
              <a:t>amounts.</a:t>
            </a:r>
            <a:endParaRPr lang="en-US" dirty="0"/>
          </a:p>
          <a:p>
            <a:pPr algn="just"/>
            <a:r>
              <a:rPr lang="en-US" dirty="0" smtClean="0"/>
              <a:t>Be mindful as you prepare your detailed proposal budget</a:t>
            </a:r>
            <a:r>
              <a:rPr lang="en-US" dirty="0"/>
              <a:t>;</a:t>
            </a:r>
            <a:r>
              <a:rPr lang="en-US" dirty="0" smtClean="0"/>
              <a:t> Below modifications will be possible at implementation stage for successful applicants:</a:t>
            </a:r>
          </a:p>
          <a:p>
            <a:pPr algn="just">
              <a:buFont typeface="Wingdings" panose="05000000000000000000" pitchFamily="2" charset="2"/>
              <a:buChar char="ü"/>
            </a:pPr>
            <a:r>
              <a:rPr lang="en-US" dirty="0" smtClean="0"/>
              <a:t>Modification </a:t>
            </a:r>
            <a:r>
              <a:rPr lang="en-US" dirty="0"/>
              <a:t>between </a:t>
            </a:r>
            <a:r>
              <a:rPr lang="en-US" b="1" dirty="0"/>
              <a:t>results</a:t>
            </a:r>
            <a:r>
              <a:rPr lang="en-US" dirty="0"/>
              <a:t> leading to a variation not greater than 15% of amounts initially planned.</a:t>
            </a:r>
          </a:p>
          <a:p>
            <a:pPr algn="just">
              <a:buFont typeface="Wingdings" panose="05000000000000000000" pitchFamily="2" charset="2"/>
              <a:buChar char="ü"/>
            </a:pPr>
            <a:r>
              <a:rPr lang="en-US" dirty="0"/>
              <a:t>Modification between </a:t>
            </a:r>
            <a:r>
              <a:rPr lang="en-US" b="1" dirty="0"/>
              <a:t>activities</a:t>
            </a:r>
            <a:r>
              <a:rPr lang="en-US" dirty="0"/>
              <a:t> of the same result leading to a variation not greater than 25% of the amounts initially planned.</a:t>
            </a:r>
          </a:p>
          <a:p>
            <a:pPr algn="just">
              <a:buFont typeface="Wingdings" panose="05000000000000000000" pitchFamily="2" charset="2"/>
              <a:buChar char="ü"/>
            </a:pPr>
            <a:r>
              <a:rPr lang="en-US" dirty="0"/>
              <a:t>Changes between operational costs (A) and management costs (B) are not allowed without an amendment.</a:t>
            </a:r>
          </a:p>
          <a:p>
            <a:pPr algn="just">
              <a:buFont typeface="Wingdings" panose="05000000000000000000" pitchFamily="2" charset="2"/>
              <a:buChar char="ü"/>
            </a:pPr>
            <a:r>
              <a:rPr lang="en-US" dirty="0"/>
              <a:t>Changes to structure costs (C) are not allowed.</a:t>
            </a:r>
          </a:p>
          <a:p>
            <a:pPr algn="just"/>
            <a:endParaRPr lang="it-IT" dirty="0"/>
          </a:p>
          <a:p>
            <a:pPr marL="182563" indent="0">
              <a:buNone/>
            </a:pPr>
            <a:r>
              <a:rPr lang="en-US" b="1" dirty="0"/>
              <a:t>Budget presentation in excel (Annex B of the grant agreement)</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59413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2379498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dirty="0">
                <a:solidFill>
                  <a:srgbClr val="C00000"/>
                </a:solidFill>
              </a:rPr>
              <a:t>4.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r>
              <a:rPr lang="en-GB" sz="2600" dirty="0"/>
              <a:t>Use the complete </a:t>
            </a:r>
            <a:r>
              <a:rPr lang="en-GB" sz="2600" b="1" dirty="0"/>
              <a:t>Annex A Grant Application File, Part B</a:t>
            </a:r>
            <a:r>
              <a:rPr lang="en-GB" sz="2600" dirty="0"/>
              <a:t>. Do not use own templates &amp; do not tweak the template</a:t>
            </a:r>
            <a:endParaRPr lang="en-US" sz="2600" dirty="0"/>
          </a:p>
          <a:p>
            <a:pPr marL="267970" indent="-267970"/>
            <a:r>
              <a:rPr lang="en-GB" sz="2600" dirty="0"/>
              <a:t>Submission in English only</a:t>
            </a:r>
          </a:p>
          <a:p>
            <a:pPr marL="267970" indent="-267970"/>
            <a:r>
              <a:rPr lang="en-US" sz="2600" dirty="0"/>
              <a:t>Provide a detailed budget (annex B)- Amount requested in the proposal </a:t>
            </a:r>
            <a:r>
              <a:rPr lang="en-US" sz="2600" b="1" dirty="0"/>
              <a:t>may not vary more than 20% </a:t>
            </a:r>
            <a:r>
              <a:rPr lang="en-US" sz="2600" dirty="0"/>
              <a:t>in relation to the initial estimate</a:t>
            </a:r>
          </a:p>
          <a:p>
            <a:pPr marL="267970" indent="-267970"/>
            <a:r>
              <a:rPr lang="en-US" sz="2600" dirty="0"/>
              <a:t>Errors or major inconsistencies concerning the points mentioned in the instructions of the form may result in rejection (e.g., content required, pages, …)</a:t>
            </a:r>
          </a:p>
          <a:p>
            <a:pPr marL="267970" indent="-267970"/>
            <a:r>
              <a:rPr lang="en-US" sz="2600" dirty="0"/>
              <a:t>Enabel reserves the right to request clarification where the information provided does not enable it to carry out an objective evaluation</a:t>
            </a: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dirty="0" err="1">
                <a:solidFill>
                  <a:srgbClr val="C00000"/>
                </a:solidFill>
                <a:latin typeface="+mj-lt"/>
              </a:rPr>
              <a:t>Submission</a:t>
            </a:r>
            <a:r>
              <a:rPr lang="fr-BE" b="1" dirty="0">
                <a:solidFill>
                  <a:srgbClr val="C00000"/>
                </a:solidFill>
                <a:latin typeface="+mj-lt"/>
              </a:rPr>
              <a:t> concept notes</a:t>
            </a:r>
            <a:endParaRPr lang="fr-BE"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23/10/2024 at </a:t>
            </a:r>
            <a:r>
              <a:rPr lang="en-US" b="1" u="sng" dirty="0">
                <a:solidFill>
                  <a:srgbClr val="C00000"/>
                </a:solidFill>
              </a:rPr>
              <a:t>5 PM EAT</a:t>
            </a:r>
          </a:p>
          <a:p>
            <a:pPr marL="0" indent="0">
              <a:buNone/>
            </a:pPr>
            <a:endParaRPr lang="nl-BE" dirty="0">
              <a:solidFill>
                <a:schemeClr val="tx1">
                  <a:lumMod val="75000"/>
                  <a:lumOff val="25000"/>
                </a:schemeClr>
              </a:solidFill>
            </a:endParaRPr>
          </a:p>
          <a:p>
            <a:pPr marL="0" indent="0">
              <a:buNone/>
            </a:pPr>
            <a:r>
              <a:rPr lang="nl-BE" b="1" dirty="0">
                <a:solidFill>
                  <a:srgbClr val="C00000"/>
                </a:solidFill>
              </a:rPr>
              <a:t>!!! </a:t>
            </a:r>
            <a:r>
              <a:rPr lang="nl-BE" dirty="0">
                <a:solidFill>
                  <a:schemeClr val="tx1">
                    <a:lumMod val="75000"/>
                    <a:lumOff val="25000"/>
                  </a:schemeClr>
                </a:solidFill>
              </a:rPr>
              <a:t>Online submission form </a:t>
            </a:r>
            <a:r>
              <a:rPr lang="nl-BE" b="1" i="1" dirty="0">
                <a:solidFill>
                  <a:schemeClr val="tx1">
                    <a:lumMod val="75000"/>
                    <a:lumOff val="25000"/>
                  </a:schemeClr>
                </a:solidFill>
              </a:rPr>
              <a:t>‘Submit’: </a:t>
            </a:r>
            <a:r>
              <a:rPr lang="nl-BE" b="1" i="1" dirty="0">
                <a:solidFill>
                  <a:schemeClr val="tx1">
                    <a:lumMod val="75000"/>
                    <a:lumOff val="25000"/>
                  </a:schemeClr>
                </a:solidFill>
                <a:hlinkClick r:id="rId2"/>
              </a:rPr>
              <a:t>https://submit.link/2U8</a:t>
            </a:r>
            <a:r>
              <a:rPr lang="nl-BE" b="1" i="1" dirty="0">
                <a:solidFill>
                  <a:schemeClr val="tx1">
                    <a:lumMod val="75000"/>
                    <a:lumOff val="25000"/>
                  </a:schemeClr>
                </a:solidFill>
              </a:rPr>
              <a:t> </a:t>
            </a:r>
            <a:endParaRPr lang="en-GB" sz="2800" b="1" dirty="0">
              <a:solidFill>
                <a:srgbClr val="0000FF"/>
              </a:solidFill>
            </a:endParaRPr>
          </a:p>
          <a:p>
            <a:pPr marL="0" indent="0">
              <a:buNone/>
            </a:pPr>
            <a:r>
              <a:rPr lang="en-GB" sz="2800" b="1" dirty="0">
                <a:solidFill>
                  <a:srgbClr val="C00000"/>
                </a:solidFill>
              </a:rPr>
              <a:t>SUBMISSIONS BY EMAIL/POST </a:t>
            </a:r>
            <a:r>
              <a:rPr lang="en-GB" sz="2800" b="1" i="0" u="none" strike="noStrike" baseline="0" dirty="0">
                <a:solidFill>
                  <a:srgbClr val="C00000"/>
                </a:solidFill>
                <a:sym typeface="Wingdings" panose="05000000000000000000" pitchFamily="2" charset="2"/>
              </a:rPr>
              <a:t> AUTOMATIC REJECTION</a:t>
            </a:r>
          </a:p>
          <a:p>
            <a:pPr marL="0" indent="0">
              <a:buNone/>
            </a:pPr>
            <a:endParaRPr lang="en-US" sz="28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dirty="0">
                <a:solidFill>
                  <a:srgbClr val="C00000"/>
                </a:solidFill>
                <a:latin typeface="+mj-lt"/>
              </a:rPr>
              <a:t>Application </a:t>
            </a:r>
            <a:r>
              <a:rPr lang="fr-BE" b="1" dirty="0" err="1">
                <a:solidFill>
                  <a:srgbClr val="C00000"/>
                </a:solidFill>
                <a:latin typeface="+mj-lt"/>
              </a:rPr>
              <a:t>procedure</a:t>
            </a:r>
            <a:r>
              <a:rPr lang="fr-BE" b="1" dirty="0">
                <a:solidFill>
                  <a:srgbClr val="C00000"/>
                </a:solidFill>
                <a:latin typeface="+mj-lt"/>
              </a:rPr>
              <a:t> </a:t>
            </a:r>
            <a:endParaRPr lang="fr-BE" b="1" dirty="0">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dirty="0">
              <a:solidFill>
                <a:schemeClr val="tx1">
                  <a:lumMod val="65000"/>
                  <a:lumOff val="35000"/>
                </a:schemeClr>
              </a:solidFill>
              <a:cs typeface="Calibri"/>
            </a:endParaRPr>
          </a:p>
          <a:p>
            <a:pPr marL="0" indent="0">
              <a:buNone/>
            </a:pPr>
            <a:r>
              <a:rPr lang="en-US" b="1" i="1" cap="all" dirty="0">
                <a:solidFill>
                  <a:srgbClr val="C00000"/>
                </a:solidFill>
                <a:cs typeface="Calibri"/>
              </a:rPr>
              <a:t>Remaining questions: </a:t>
            </a:r>
            <a:r>
              <a:rPr lang="en-GB" b="1" i="1" u="none" strike="noStrike" baseline="0" dirty="0">
                <a:solidFill>
                  <a:srgbClr val="0000FF"/>
                </a:solidFill>
              </a:rPr>
              <a:t>uga_csc_grants@enabel.be </a:t>
            </a:r>
          </a:p>
          <a:p>
            <a:pPr marL="0" indent="0">
              <a:buNone/>
            </a:pPr>
            <a:endParaRPr lang="en-GB" b="1" i="1" dirty="0">
              <a:solidFill>
                <a:srgbClr val="0000FF"/>
              </a:solidFill>
              <a:cs typeface="Calibri"/>
            </a:endParaRPr>
          </a:p>
          <a:p>
            <a:pPr marL="0" indent="0">
              <a:buNone/>
            </a:pPr>
            <a:r>
              <a:rPr lang="en-GB" b="1" i="1" dirty="0">
                <a:solidFill>
                  <a:srgbClr val="C00000"/>
                </a:solidFill>
                <a:cs typeface="Calibri"/>
              </a:rPr>
              <a:t>Subject: </a:t>
            </a:r>
            <a:r>
              <a:rPr lang="en-GB" b="1" i="1" dirty="0">
                <a:solidFill>
                  <a:srgbClr val="0000FF"/>
                </a:solidFill>
                <a:cs typeface="Calibri"/>
              </a:rPr>
              <a:t>reference number- UG 22007-10050/</a:t>
            </a:r>
          </a:p>
          <a:p>
            <a:pPr marL="0" indent="0">
              <a:buNone/>
            </a:pPr>
            <a:endParaRPr lang="en-GB" b="1" i="1" dirty="0">
              <a:solidFill>
                <a:srgbClr val="0000FF"/>
              </a:solidFill>
              <a:cs typeface="Calibri"/>
            </a:endParaRPr>
          </a:p>
          <a:p>
            <a:pPr marL="0" indent="0">
              <a:buNone/>
            </a:pPr>
            <a:r>
              <a:rPr lang="en-GB" i="1" dirty="0">
                <a:solidFill>
                  <a:schemeClr val="tx1">
                    <a:lumMod val="75000"/>
                    <a:lumOff val="25000"/>
                  </a:schemeClr>
                </a:solidFill>
                <a:cs typeface="Calibri"/>
              </a:rPr>
              <a:t>Questions can be submitted until </a:t>
            </a:r>
            <a:r>
              <a:rPr lang="en-GB" b="1" i="1" dirty="0">
                <a:solidFill>
                  <a:schemeClr val="tx1">
                    <a:lumMod val="75000"/>
                    <a:lumOff val="25000"/>
                  </a:schemeClr>
                </a:solidFill>
                <a:cs typeface="Calibri"/>
              </a:rPr>
              <a:t>7/10</a:t>
            </a:r>
          </a:p>
          <a:p>
            <a:pPr marL="0" indent="0">
              <a:buNone/>
            </a:pPr>
            <a:r>
              <a:rPr lang="en-GB" i="1" dirty="0">
                <a:solidFill>
                  <a:schemeClr val="tx1">
                    <a:lumMod val="75000"/>
                    <a:lumOff val="25000"/>
                  </a:schemeClr>
                </a:solidFill>
                <a:cs typeface="Calibri"/>
              </a:rPr>
              <a:t>Answers will be published on </a:t>
            </a:r>
            <a:r>
              <a:rPr lang="en-GB" b="1" i="1" dirty="0">
                <a:solidFill>
                  <a:srgbClr val="0000FF"/>
                </a:solidFill>
                <a:cs typeface="Calibri"/>
                <a:hlinkClick r:id="rId2"/>
              </a:rPr>
              <a:t>https://www.enabel.be/grants/</a:t>
            </a:r>
            <a:r>
              <a:rPr lang="en-GB" b="1" i="1" dirty="0">
                <a:solidFill>
                  <a:srgbClr val="0000FF"/>
                </a:solidFill>
                <a:cs typeface="Calibri"/>
              </a:rPr>
              <a:t> </a:t>
            </a:r>
            <a:r>
              <a:rPr lang="en-GB" i="1" dirty="0">
                <a:solidFill>
                  <a:schemeClr val="tx1">
                    <a:lumMod val="75000"/>
                    <a:lumOff val="25000"/>
                  </a:schemeClr>
                </a:solidFill>
                <a:cs typeface="Calibri"/>
              </a:rPr>
              <a:t>latest by </a:t>
            </a:r>
            <a:r>
              <a:rPr lang="en-GB" b="1" i="1" dirty="0">
                <a:solidFill>
                  <a:schemeClr val="tx1">
                    <a:lumMod val="75000"/>
                    <a:lumOff val="25000"/>
                  </a:schemeClr>
                </a:solidFill>
                <a:cs typeface="Calibri"/>
              </a:rPr>
              <a:t>17/10</a:t>
            </a: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dirty="0">
                <a:solidFill>
                  <a:srgbClr val="C00000"/>
                </a:solidFill>
                <a:latin typeface="+mj-lt"/>
              </a:rPr>
              <a:t>Call objectives  (overall)</a:t>
            </a:r>
            <a:endParaRPr lang="en-US" b="1" dirty="0">
              <a:solidFill>
                <a:srgbClr val="C00000"/>
              </a:solidFill>
              <a:latin typeface="+mj-l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dirty="0">
              <a:solidFill>
                <a:srgbClr val="000000"/>
              </a:solidFill>
            </a:endParaRPr>
          </a:p>
          <a:p>
            <a:r>
              <a:rPr lang="en-US" b="1" dirty="0">
                <a:solidFill>
                  <a:srgbClr val="000000"/>
                </a:solidFill>
              </a:rPr>
              <a:t>650</a:t>
            </a:r>
            <a:r>
              <a:rPr lang="en-US" b="1" i="0" u="none" strike="noStrike" baseline="0" dirty="0">
                <a:solidFill>
                  <a:srgbClr val="000000"/>
                </a:solidFill>
              </a:rPr>
              <a:t> </a:t>
            </a:r>
            <a:r>
              <a:rPr lang="en-US" b="0" i="0" u="none" strike="noStrike" baseline="0" dirty="0">
                <a:solidFill>
                  <a:srgbClr val="000000"/>
                </a:solidFill>
              </a:rPr>
              <a:t>vulnerable youth, including young wome</a:t>
            </a:r>
            <a:r>
              <a:rPr lang="en-US" b="0" i="0" u="none" strike="noStrike" baseline="0" dirty="0">
                <a:solidFill>
                  <a:srgbClr val="404040"/>
                </a:solidFill>
              </a:rPr>
              <a:t>n (</a:t>
            </a:r>
            <a:r>
              <a:rPr lang="en-US" b="0" i="0" u="none" strike="noStrike" baseline="0" dirty="0" err="1">
                <a:solidFill>
                  <a:srgbClr val="404040"/>
                </a:solidFill>
              </a:rPr>
              <a:t>ie</a:t>
            </a:r>
            <a:r>
              <a:rPr lang="en-US" b="0" i="0" u="none" strike="noStrike" baseline="0" dirty="0">
                <a:solidFill>
                  <a:srgbClr val="404040"/>
                </a:solidFill>
              </a:rPr>
              <a:t>. Skilled, unemployed youth as well as youth business-owners), are supported to start </a:t>
            </a:r>
            <a:r>
              <a:rPr lang="en-US" b="0" i="0" u="none" strike="noStrike" baseline="0" dirty="0">
                <a:solidFill>
                  <a:srgbClr val="000000"/>
                </a:solidFill>
              </a:rPr>
              <a:t>or grow sustainable micro- and small businesses through quality business development support; </a:t>
            </a:r>
          </a:p>
          <a:p>
            <a:r>
              <a:rPr lang="en-US" b="1" dirty="0">
                <a:solidFill>
                  <a:srgbClr val="000000"/>
                </a:solidFill>
              </a:rPr>
              <a:t>65</a:t>
            </a:r>
            <a:r>
              <a:rPr lang="en-US" b="1" i="0" u="none" strike="noStrike" baseline="0" dirty="0">
                <a:solidFill>
                  <a:srgbClr val="000000"/>
                </a:solidFill>
              </a:rPr>
              <a:t>0 </a:t>
            </a:r>
            <a:r>
              <a:rPr lang="en-US" b="0" i="0" u="none" strike="noStrike" baseline="0" dirty="0">
                <a:solidFill>
                  <a:srgbClr val="000000"/>
                </a:solidFill>
              </a:rPr>
              <a:t>vulnerable </a:t>
            </a:r>
            <a:r>
              <a:rPr lang="en-US" b="0" i="0" u="none" strike="noStrike" baseline="0" dirty="0">
                <a:solidFill>
                  <a:srgbClr val="404040"/>
                </a:solidFill>
              </a:rPr>
              <a:t>youth (the same target group as under expected result 1), </a:t>
            </a:r>
            <a:r>
              <a:rPr lang="en-US" b="0" i="0" u="none" strike="noStrike" baseline="0" dirty="0">
                <a:solidFill>
                  <a:srgbClr val="000000"/>
                </a:solidFill>
              </a:rPr>
              <a:t>are supported to access affordable finance and capital to start or grow their micro- or small businesses; </a:t>
            </a:r>
          </a:p>
          <a:p>
            <a:r>
              <a:rPr lang="en-US" b="0" i="0" u="none" strike="noStrike" baseline="0" dirty="0">
                <a:solidFill>
                  <a:srgbClr val="000000"/>
                </a:solidFill>
              </a:rPr>
              <a:t>Good practices in (green/climate-smart) business development services for the economic integration of vulnerable youth are scaled-up. </a:t>
            </a:r>
          </a:p>
          <a:p>
            <a:pPr marL="0" indent="0">
              <a:buNone/>
            </a:pPr>
            <a:endParaRPr lang="en-US" dirty="0"/>
          </a:p>
        </p:txBody>
      </p:sp>
      <p:sp>
        <p:nvSpPr>
          <p:cNvPr id="4" name="Rectangle 3"/>
          <p:cNvSpPr/>
          <p:nvPr/>
        </p:nvSpPr>
        <p:spPr>
          <a:xfrm>
            <a:off x="7555134" y="-2703"/>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a:buNone/>
            </a:pPr>
            <a:r>
              <a:rPr lang="fr-BE" b="1" dirty="0">
                <a:solidFill>
                  <a:srgbClr val="C00000"/>
                </a:solidFill>
              </a:rPr>
              <a:t> ! </a:t>
            </a:r>
            <a:r>
              <a:rPr lang="fr-BE" b="1" dirty="0" err="1">
                <a:solidFill>
                  <a:srgbClr val="C00000"/>
                </a:solidFill>
              </a:rPr>
              <a:t>Primary</a:t>
            </a:r>
            <a:r>
              <a:rPr lang="fr-BE" b="1" dirty="0">
                <a:solidFill>
                  <a:srgbClr val="C00000"/>
                </a:solidFill>
              </a:rPr>
              <a:t> source of information</a:t>
            </a:r>
            <a:endParaRPr lang="en-US" dirty="0">
              <a:ea typeface="+mn-lt"/>
              <a:cs typeface="+mn-lt"/>
            </a:endParaRPr>
          </a:p>
          <a:p>
            <a:pPr>
              <a:buNone/>
            </a:pPr>
            <a:endParaRPr lang="en-US" dirty="0">
              <a:ea typeface="+mn-lt"/>
              <a:cs typeface="+mn-lt"/>
            </a:endParaRPr>
          </a:p>
          <a:p>
            <a:pPr>
              <a:buNone/>
            </a:pPr>
            <a:r>
              <a:rPr lang="en-US" dirty="0">
                <a:ea typeface="+mn-lt"/>
                <a:cs typeface="+mn-lt"/>
              </a:rPr>
              <a:t>Guidelines, annexes, </a:t>
            </a:r>
            <a:r>
              <a:rPr lang="en-US" dirty="0">
                <a:solidFill>
                  <a:srgbClr val="C00000"/>
                </a:solidFill>
                <a:ea typeface="+mn-lt"/>
                <a:cs typeface="+mn-lt"/>
              </a:rPr>
              <a:t>clarifications (Q&amp;A) and all other communication &amp; updates</a:t>
            </a:r>
            <a:r>
              <a:rPr lang="en-US" dirty="0">
                <a:ea typeface="+mn-lt"/>
                <a:cs typeface="+mn-lt"/>
              </a:rPr>
              <a:t>:</a:t>
            </a:r>
          </a:p>
          <a:p>
            <a:pPr marL="267970" indent="-267970">
              <a:buNone/>
            </a:pPr>
            <a:r>
              <a:rPr lang="en-US" b="1" dirty="0">
                <a:ea typeface="+mn-lt"/>
                <a:cs typeface="+mn-lt"/>
                <a:hlinkClick r:id="rId2"/>
              </a:rPr>
              <a:t>https://www.enabel.be/grants/</a:t>
            </a:r>
            <a:r>
              <a:rPr lang="en-US" b="1" dirty="0">
                <a:ea typeface="+mn-lt"/>
                <a:cs typeface="+mn-lt"/>
              </a:rPr>
              <a:t> </a:t>
            </a:r>
          </a:p>
          <a:p>
            <a:pPr marL="0" indent="0">
              <a:buNone/>
            </a:pPr>
            <a:endParaRPr lang="en-US" i="1" dirty="0">
              <a:solidFill>
                <a:srgbClr val="FF0000"/>
              </a:solidFill>
              <a:cs typeface="Calibri"/>
            </a:endParaRPr>
          </a:p>
          <a:p>
            <a:pPr marL="0" indent="0">
              <a:buNone/>
            </a:pPr>
            <a:r>
              <a:rPr lang="en-US" b="1" cap="all" dirty="0">
                <a:cs typeface="Calibri"/>
              </a:rPr>
              <a:t>Select UGANDA – OPEN CALLS - FILTER</a:t>
            </a:r>
            <a:endParaRPr lang="en-US" cap="all" dirty="0">
              <a:solidFill>
                <a:schemeClr val="tx1">
                  <a:lumMod val="65000"/>
                  <a:lumOff val="35000"/>
                </a:schemeClr>
              </a:solidFill>
              <a:cs typeface="Calibri"/>
            </a:endParaRPr>
          </a:p>
          <a:p>
            <a:pPr marL="0" indent="0">
              <a:buNone/>
            </a:pPr>
            <a:r>
              <a:rPr lang="en-US" cap="all" dirty="0">
                <a:solidFill>
                  <a:schemeClr val="tx1">
                    <a:lumMod val="65000"/>
                    <a:lumOff val="35000"/>
                  </a:schemeClr>
                </a:solidFill>
                <a:cs typeface="Calibri"/>
              </a:rPr>
              <a:t>reference number 22007-10050</a:t>
            </a: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
        <p:nvSpPr>
          <p:cNvPr id="6"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dirty="0">
                <a:solidFill>
                  <a:srgbClr val="C00000"/>
                </a:solidFill>
                <a:latin typeface="+mj-lt"/>
              </a:rPr>
              <a:t>Application </a:t>
            </a:r>
            <a:r>
              <a:rPr lang="fr-BE" b="1" dirty="0" err="1">
                <a:solidFill>
                  <a:srgbClr val="C00000"/>
                </a:solidFill>
                <a:latin typeface="+mj-lt"/>
              </a:rPr>
              <a:t>procedure</a:t>
            </a:r>
            <a:r>
              <a:rPr lang="fr-BE" b="1" dirty="0">
                <a:solidFill>
                  <a:srgbClr val="C00000"/>
                </a:solidFill>
                <a:latin typeface="+mj-lt"/>
              </a:rPr>
              <a:t> </a:t>
            </a:r>
            <a:endParaRPr lang="fr-BE" b="1" dirty="0">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dirty="0" err="1">
                <a:solidFill>
                  <a:srgbClr val="C00000"/>
                </a:solidFill>
                <a:latin typeface="+mj-lt"/>
              </a:rPr>
              <a:t>Submission</a:t>
            </a:r>
            <a:r>
              <a:rPr lang="fr-BE" b="1" dirty="0">
                <a:solidFill>
                  <a:srgbClr val="C00000"/>
                </a:solidFill>
                <a:latin typeface="+mj-lt"/>
              </a:rPr>
              <a:t> </a:t>
            </a:r>
            <a:r>
              <a:rPr lang="fr-BE" b="1" dirty="0" err="1">
                <a:solidFill>
                  <a:srgbClr val="C00000"/>
                </a:solidFill>
                <a:latin typeface="+mj-lt"/>
              </a:rPr>
              <a:t>proposal</a:t>
            </a:r>
            <a:endParaRPr lang="fr-BE"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dirty="0">
                <a:solidFill>
                  <a:schemeClr val="tx1">
                    <a:lumMod val="75000"/>
                    <a:lumOff val="25000"/>
                  </a:schemeClr>
                </a:solidFill>
              </a:rPr>
              <a:t>Online submission form </a:t>
            </a:r>
            <a:r>
              <a:rPr lang="nl-BE" b="1" i="1" dirty="0">
                <a:solidFill>
                  <a:schemeClr val="tx1">
                    <a:lumMod val="75000"/>
                    <a:lumOff val="25000"/>
                  </a:schemeClr>
                </a:solidFill>
              </a:rPr>
              <a:t>‘Submit’: </a:t>
            </a:r>
            <a:r>
              <a:rPr lang="nl-BE" b="1" i="1" dirty="0">
                <a:solidFill>
                  <a:schemeClr val="tx1">
                    <a:lumMod val="75000"/>
                    <a:lumOff val="25000"/>
                  </a:schemeClr>
                </a:solidFill>
                <a:hlinkClick r:id="rId2"/>
              </a:rPr>
              <a:t>https://submit.link/2U8</a:t>
            </a:r>
            <a:r>
              <a:rPr lang="nl-BE" b="1" i="1" dirty="0">
                <a:solidFill>
                  <a:schemeClr val="tx1">
                    <a:lumMod val="75000"/>
                    <a:lumOff val="25000"/>
                  </a:schemeClr>
                </a:solidFill>
              </a:rPr>
              <a:t> </a:t>
            </a:r>
            <a:endParaRPr lang="en-GB" sz="2800" b="1" i="1" u="none" strike="noStrike" baseline="0" dirty="0">
              <a:solidFill>
                <a:srgbClr val="C00000"/>
              </a:solidFill>
              <a:highlight>
                <a:srgbClr val="FFFF00"/>
              </a:highlight>
              <a:sym typeface="Wingdings" panose="05000000000000000000" pitchFamily="2" charset="2"/>
            </a:endParaRPr>
          </a:p>
          <a:p>
            <a:pPr marL="0" indent="0">
              <a:buNone/>
            </a:pPr>
            <a:endParaRPr lang="en-US" sz="2800" b="1" dirty="0">
              <a:solidFill>
                <a:srgbClr val="C00000"/>
              </a:solidFill>
            </a:endParaRPr>
          </a:p>
          <a:p>
            <a:pPr>
              <a:buFontTx/>
              <a:buChar char="-"/>
            </a:pPr>
            <a:r>
              <a:rPr lang="en-US" sz="2800" b="1" dirty="0">
                <a:solidFill>
                  <a:srgbClr val="C00000"/>
                </a:solidFill>
              </a:rPr>
              <a:t>Avoid last minute submission; </a:t>
            </a:r>
            <a:r>
              <a:rPr lang="en-US" sz="2800" dirty="0">
                <a:solidFill>
                  <a:srgbClr val="C00000"/>
                </a:solidFill>
              </a:rPr>
              <a:t>System automatically closes when past deadline</a:t>
            </a:r>
          </a:p>
          <a:p>
            <a:pPr>
              <a:buFontTx/>
              <a:buChar char="-"/>
            </a:pPr>
            <a:r>
              <a:rPr lang="en-US" sz="2800" dirty="0">
                <a:solidFill>
                  <a:srgbClr val="C00000"/>
                </a:solidFill>
              </a:rPr>
              <a:t>Start working on a</a:t>
            </a:r>
            <a:r>
              <a:rPr lang="en-US" sz="2800" b="1" dirty="0">
                <a:solidFill>
                  <a:srgbClr val="C00000"/>
                </a:solidFill>
              </a:rPr>
              <a:t> draft </a:t>
            </a:r>
            <a:r>
              <a:rPr lang="en-US" sz="2800" dirty="0">
                <a:solidFill>
                  <a:srgbClr val="C00000"/>
                </a:solidFill>
              </a:rPr>
              <a:t>timely (you can always go back to your draft, it saves automatically</a:t>
            </a:r>
            <a:r>
              <a:rPr lang="en-US" sz="2400" dirty="0">
                <a:solidFill>
                  <a:srgbClr val="C00000"/>
                </a:solidFill>
              </a:rPr>
              <a:t>)</a:t>
            </a:r>
          </a:p>
          <a:p>
            <a:pPr>
              <a:buFontTx/>
              <a:buChar char="-"/>
            </a:pPr>
            <a:r>
              <a:rPr lang="en-US" sz="2800" b="1" dirty="0">
                <a:solidFill>
                  <a:srgbClr val="C00000"/>
                </a:solidFill>
              </a:rPr>
              <a:t>Get documentation (annexes to the application file) ready </a:t>
            </a:r>
            <a:r>
              <a:rPr lang="en-US" sz="2800" dirty="0">
                <a:solidFill>
                  <a:srgbClr val="C00000"/>
                </a:solidFill>
              </a:rPr>
              <a:t>on time; you cannot proceed to uploading application file before uploading the annexes)</a:t>
            </a:r>
          </a:p>
          <a:p>
            <a:pPr lvl="1">
              <a:buFontTx/>
              <a:buChar char="-"/>
            </a:pPr>
            <a:endParaRPr lang="en-US" sz="2400" dirty="0">
              <a:solidFill>
                <a:srgbClr val="C00000"/>
              </a:solidFill>
            </a:endParaRPr>
          </a:p>
          <a:p>
            <a:pPr lvl="1">
              <a:buFontTx/>
              <a:buChar char="-"/>
            </a:pPr>
            <a:endParaRPr lang="en-US" sz="24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fr-BE" sz="3600" b="1" dirty="0">
                <a:solidFill>
                  <a:srgbClr val="C00000"/>
                </a:solidFill>
                <a:latin typeface="+mj-lt"/>
              </a:rPr>
              <a:t>NEXT STEPS</a:t>
            </a:r>
            <a:endParaRPr lang="fr-BE" sz="3600"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4127595391"/>
              </p:ext>
            </p:extLst>
          </p:nvPr>
        </p:nvGraphicFramePr>
        <p:xfrm>
          <a:off x="1229481" y="1626279"/>
          <a:ext cx="9830404" cy="4957400"/>
        </p:xfrm>
        <a:graphic>
          <a:graphicData uri="http://schemas.openxmlformats.org/drawingml/2006/table">
            <a:tbl>
              <a:tblPr/>
              <a:tblGrid>
                <a:gridCol w="5132691">
                  <a:extLst>
                    <a:ext uri="{9D8B030D-6E8A-4147-A177-3AD203B41FA5}">
                      <a16:colId xmlns:a16="http://schemas.microsoft.com/office/drawing/2014/main" val="4178010114"/>
                    </a:ext>
                  </a:extLst>
                </a:gridCol>
                <a:gridCol w="2383653">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308518">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Invitations to submit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baseline="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24</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clarification requests to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a:t>
                      </a:r>
                      <a:r>
                        <a:rPr lang="en-GB" sz="1400" b="0" i="0" baseline="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7</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517500">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Response to clarification requests are given by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17</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27321">
                <a:tc>
                  <a:txBody>
                    <a:bodyPr/>
                    <a:lstStyle/>
                    <a:p>
                      <a:pPr algn="l" rtl="0" fontAlgn="base"/>
                      <a:r>
                        <a:rPr lang="en-US" sz="1400" b="1" i="0" dirty="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dirty="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23</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Opening, administrative checks and evaluation of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28</a:t>
                      </a:r>
                      <a:r>
                        <a:rPr lang="en-US"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 November 8</a:t>
                      </a:r>
                      <a:r>
                        <a:rPr lang="en-US"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US"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64927">
                <a:tc>
                  <a:txBody>
                    <a:bodyPr/>
                    <a:lstStyle/>
                    <a:p>
                      <a:pPr algn="l" rtl="0" fontAlgn="base"/>
                      <a:r>
                        <a:rPr lang="en-US" sz="1400" b="1" i="0" dirty="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Request certificates and supporting documents relating to the grounds for exclusion (see 2.1.1 (2))</a:t>
                      </a:r>
                      <a:r>
                        <a:rPr lang="en-US" sz="1400" b="0" i="0" dirty="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Onsite organizational analysis of the successful applicants after technical evaluation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 22</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nd</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Receipt of certificates and supporting documents relating to the grounds for exclusion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25</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Notification of the award decision and transmission of signed grant agreement</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29</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Signature of the Agreement by contracting beneficiary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December 5</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44322" y="1946659"/>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9095121" cy="1325563"/>
          </a:xfrm>
        </p:spPr>
        <p:txBody>
          <a:bodyPr/>
          <a:lstStyle/>
          <a:p>
            <a:r>
              <a:rPr lang="en-US" dirty="0">
                <a:solidFill>
                  <a:srgbClr val="C00000"/>
                </a:solidFill>
              </a:rPr>
              <a:t>4. Application procedure / Next steps</a:t>
            </a:r>
            <a:endParaRPr lang="en-UG" dirty="0">
              <a:solidFill>
                <a:srgbClr val="C00000"/>
              </a:solidFill>
            </a:endParaRPr>
          </a:p>
        </p:txBody>
      </p:sp>
    </p:spTree>
    <p:extLst>
      <p:ext uri="{BB962C8B-B14F-4D97-AF65-F5344CB8AC3E}">
        <p14:creationId xmlns:p14="http://schemas.microsoft.com/office/powerpoint/2010/main" val="3763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96261"/>
            <a:ext cx="9906743" cy="1325563"/>
          </a:xfrm>
        </p:spPr>
        <p:txBody>
          <a:bodyPr>
            <a:normAutofit/>
          </a:bodyPr>
          <a:lstStyle/>
          <a:p>
            <a:r>
              <a:rPr lang="fr-BE" b="1" dirty="0" err="1">
                <a:solidFill>
                  <a:srgbClr val="C00000"/>
                </a:solidFill>
                <a:latin typeface="+mj-lt"/>
              </a:rPr>
              <a:t>Result</a:t>
            </a:r>
            <a:r>
              <a:rPr lang="fr-BE" b="1" dirty="0">
                <a:solidFill>
                  <a:srgbClr val="C00000"/>
                </a:solidFill>
                <a:latin typeface="+mj-lt"/>
              </a:rPr>
              <a:t> 4 - </a:t>
            </a:r>
            <a:r>
              <a:rPr lang="fr-BE" b="1" dirty="0" err="1">
                <a:solidFill>
                  <a:srgbClr val="C00000"/>
                </a:solidFill>
                <a:latin typeface="+mj-lt"/>
              </a:rPr>
              <a:t>Entrepreneurship</a:t>
            </a:r>
            <a:r>
              <a:rPr lang="fr-BE" b="1" dirty="0">
                <a:solidFill>
                  <a:srgbClr val="C00000"/>
                </a:solidFill>
                <a:latin typeface="+mj-lt"/>
              </a:rPr>
              <a:t> promotion</a:t>
            </a:r>
            <a:endParaRPr lang="en-US" b="1" dirty="0">
              <a:solidFill>
                <a:srgbClr val="C00000"/>
              </a:solidFill>
              <a:latin typeface="+mj-lt"/>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dirty="0"/>
              <a:t>Target groups</a:t>
            </a:r>
          </a:p>
          <a:p>
            <a:pPr marL="514350" indent="-514350">
              <a:buFont typeface="+mj-lt"/>
              <a:buAutoNum type="arabicParenR"/>
            </a:pPr>
            <a:r>
              <a:rPr lang="en-US" dirty="0"/>
              <a:t>Un(der)employed, </a:t>
            </a:r>
            <a:r>
              <a:rPr lang="en-US" b="1" u="sng" dirty="0"/>
              <a:t>skilled</a:t>
            </a:r>
            <a:r>
              <a:rPr lang="en-US" dirty="0"/>
              <a:t> youth </a:t>
            </a:r>
          </a:p>
          <a:p>
            <a:pPr marL="0" indent="0">
              <a:buNone/>
            </a:pPr>
            <a:r>
              <a:rPr lang="en-US" dirty="0">
                <a:sym typeface="Wingdings" panose="05000000000000000000" pitchFamily="2" charset="2"/>
              </a:rPr>
              <a:t>	 start a sustainable business</a:t>
            </a:r>
          </a:p>
          <a:p>
            <a:pPr marL="514350" indent="-514350">
              <a:buFont typeface="+mj-lt"/>
              <a:buAutoNum type="arabicParenR"/>
            </a:pPr>
            <a:endParaRPr lang="en-US" dirty="0">
              <a:sym typeface="Wingdings" panose="05000000000000000000" pitchFamily="2" charset="2"/>
            </a:endParaRPr>
          </a:p>
          <a:p>
            <a:pPr marL="0" indent="0">
              <a:buNone/>
            </a:pPr>
            <a:r>
              <a:rPr lang="en-US" dirty="0">
                <a:solidFill>
                  <a:srgbClr val="C00000"/>
                </a:solidFill>
                <a:sym typeface="Wingdings" panose="05000000000000000000" pitchFamily="2" charset="2"/>
              </a:rPr>
              <a:t>2)   </a:t>
            </a:r>
            <a:r>
              <a:rPr lang="en-US" dirty="0">
                <a:sym typeface="Wingdings" panose="05000000000000000000" pitchFamily="2" charset="2"/>
              </a:rPr>
              <a:t>Youth/youth group </a:t>
            </a:r>
            <a:r>
              <a:rPr lang="en-US" b="1" u="sng" dirty="0">
                <a:sym typeface="Wingdings" panose="05000000000000000000" pitchFamily="2" charset="2"/>
              </a:rPr>
              <a:t>business owners </a:t>
            </a:r>
          </a:p>
          <a:p>
            <a:pPr marL="0" indent="0">
              <a:buNone/>
            </a:pPr>
            <a:r>
              <a:rPr lang="en-US" b="1" dirty="0">
                <a:sym typeface="Wingdings" panose="05000000000000000000" pitchFamily="2" charset="2"/>
              </a:rPr>
              <a:t>	 </a:t>
            </a:r>
            <a:r>
              <a:rPr lang="en-US" dirty="0">
                <a:sym typeface="Wingdings" panose="05000000000000000000" pitchFamily="2" charset="2"/>
              </a:rPr>
              <a:t>Operate a sustainable business</a:t>
            </a:r>
          </a:p>
          <a:p>
            <a:pPr marL="0" indent="0">
              <a:buNone/>
            </a:pPr>
            <a:endParaRPr lang="en-US" dirty="0">
              <a:sym typeface="Wingdings" panose="05000000000000000000" pitchFamily="2" charset="2"/>
            </a:endParaRPr>
          </a:p>
          <a:p>
            <a:pPr marL="0" indent="0">
              <a:buNone/>
            </a:pPr>
            <a:r>
              <a:rPr lang="en-US" b="1" dirty="0">
                <a:sym typeface="Wingdings" panose="05000000000000000000" pitchFamily="2" charset="2"/>
              </a:rPr>
              <a:t>Vulnerable youth</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BUT </a:t>
            </a:r>
            <a:r>
              <a:rPr lang="en-US" dirty="0">
                <a:sym typeface="Wingdings" panose="05000000000000000000" pitchFamily="2" charset="2"/>
              </a:rPr>
              <a:t>w/min required skills &amp; capacity</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NOT</a:t>
            </a:r>
            <a:r>
              <a:rPr lang="en-US" b="1" dirty="0">
                <a:sym typeface="Wingdings" panose="05000000000000000000" pitchFamily="2" charset="2"/>
              </a:rPr>
              <a:t> non-skilled youth in need of initial TVET</a:t>
            </a:r>
          </a:p>
          <a:p>
            <a:pPr marL="0" indent="0">
              <a:buNone/>
            </a:pPr>
            <a:endParaRPr lang="en-US" sz="3600" dirty="0">
              <a:sym typeface="Wingdings" panose="05000000000000000000" pitchFamily="2" charset="2"/>
            </a:endParaRPr>
          </a:p>
        </p:txBody>
      </p:sp>
      <p:sp>
        <p:nvSpPr>
          <p:cNvPr id="4" name="Rectangle 3"/>
          <p:cNvSpPr/>
          <p:nvPr/>
        </p:nvSpPr>
        <p:spPr>
          <a:xfrm>
            <a:off x="7555133" y="-2705"/>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40067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dirty="0">
                <a:solidFill>
                  <a:srgbClr val="C00000"/>
                </a:solidFill>
              </a:rPr>
              <a:t>CN (stage 1) selection process</a:t>
            </a:r>
            <a:endParaRPr lang="en-UG" dirty="0">
              <a:solidFill>
                <a:srgbClr val="C00000"/>
              </a:solidFill>
            </a:endParaRPr>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a:xfrm>
            <a:off x="1799302" y="1888557"/>
            <a:ext cx="8637789" cy="4351338"/>
          </a:xfrm>
        </p:spPr>
        <p:txBody>
          <a:bodyPr>
            <a:normAutofit/>
          </a:bodyPr>
          <a:lstStyle/>
          <a:p>
            <a:r>
              <a:rPr lang="en-GB" dirty="0"/>
              <a:t>36 </a:t>
            </a:r>
            <a:r>
              <a:rPr lang="en-US" dirty="0"/>
              <a:t>concepts were received </a:t>
            </a:r>
          </a:p>
          <a:p>
            <a:r>
              <a:rPr lang="en-US" dirty="0"/>
              <a:t>13 applications failed at admissibility, while 23 proceeded to technical evaluation.</a:t>
            </a:r>
          </a:p>
          <a:p>
            <a:r>
              <a:rPr lang="en-US" dirty="0"/>
              <a:t>6 shortlisted concept notes invited for 2</a:t>
            </a:r>
            <a:r>
              <a:rPr lang="en-US" baseline="30000" dirty="0"/>
              <a:t>nd</a:t>
            </a:r>
            <a:r>
              <a:rPr lang="en-US" dirty="0"/>
              <a:t> stage (absorbing 300% of total call volume)</a:t>
            </a:r>
          </a:p>
          <a:p>
            <a:r>
              <a:rPr lang="en-US" b="1" dirty="0"/>
              <a:t>Deadline submission proposals = 23</a:t>
            </a:r>
            <a:r>
              <a:rPr lang="en-US" b="1" baseline="30000" dirty="0"/>
              <a:t>rd</a:t>
            </a:r>
            <a:r>
              <a:rPr lang="en-US" b="1" dirty="0"/>
              <a:t> /10 at 5PM</a:t>
            </a:r>
          </a:p>
          <a:p>
            <a:endParaRPr lang="en-UG" dirty="0"/>
          </a:p>
        </p:txBody>
      </p:sp>
      <p:sp>
        <p:nvSpPr>
          <p:cNvPr id="4" name="Rectangle 3"/>
          <p:cNvSpPr/>
          <p:nvPr/>
        </p:nvSpPr>
        <p:spPr>
          <a:xfrm>
            <a:off x="7832793" y="4036"/>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29087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dirty="0">
                <a:solidFill>
                  <a:srgbClr val="C00000"/>
                </a:solidFill>
              </a:rPr>
              <a:t>Evaluation - Concept note vs Proposals</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dirty="0"/>
              <a:t>Focus CN </a:t>
            </a:r>
            <a:r>
              <a:rPr lang="en-US" b="1" dirty="0">
                <a:sym typeface="Wingdings" panose="05000000000000000000" pitchFamily="2" charset="2"/>
              </a:rPr>
              <a:t> </a:t>
            </a:r>
            <a:r>
              <a:rPr lang="en-US" b="1" dirty="0"/>
              <a:t>RELEVANCE </a:t>
            </a:r>
            <a:r>
              <a:rPr lang="en-US" dirty="0"/>
              <a:t>of proposed action </a:t>
            </a:r>
          </a:p>
          <a:p>
            <a:pPr marL="0" indent="0" algn="just">
              <a:buNone/>
            </a:pPr>
            <a:endParaRPr lang="en-US" dirty="0"/>
          </a:p>
          <a:p>
            <a:pPr algn="just"/>
            <a:r>
              <a:rPr lang="en-US" b="1" dirty="0"/>
              <a:t>Focus Proposals </a:t>
            </a:r>
          </a:p>
          <a:p>
            <a:pPr lvl="1" algn="just">
              <a:buFont typeface="Wingdings" panose="05000000000000000000" pitchFamily="2" charset="2"/>
              <a:buChar char="à"/>
            </a:pPr>
            <a:r>
              <a:rPr lang="en-US" sz="2800" b="1" dirty="0"/>
              <a:t>RELEVANCE </a:t>
            </a:r>
            <a:r>
              <a:rPr lang="en-US" sz="2800" dirty="0"/>
              <a:t>of proposed </a:t>
            </a:r>
            <a:r>
              <a:rPr lang="en-US" sz="2800" b="1" dirty="0">
                <a:solidFill>
                  <a:srgbClr val="C00000"/>
                </a:solidFill>
              </a:rPr>
              <a:t>methodology/strategic approaches</a:t>
            </a:r>
          </a:p>
          <a:p>
            <a:pPr lvl="1" algn="just">
              <a:buFont typeface="Wingdings" panose="05000000000000000000" pitchFamily="2" charset="2"/>
              <a:buChar char="à"/>
            </a:pPr>
            <a:r>
              <a:rPr lang="en-US" sz="2800" b="1" dirty="0"/>
              <a:t>EFFECTIVENESS &amp; FEASIBILITY</a:t>
            </a:r>
          </a:p>
          <a:p>
            <a:pPr lvl="1" algn="just">
              <a:buFont typeface="Wingdings" panose="05000000000000000000" pitchFamily="2" charset="2"/>
              <a:buChar char="à"/>
            </a:pPr>
            <a:r>
              <a:rPr lang="en-US" sz="2800" b="1" dirty="0"/>
              <a:t>CAPACITY/EXPERIENCE</a:t>
            </a:r>
          </a:p>
        </p:txBody>
      </p:sp>
      <p:sp>
        <p:nvSpPr>
          <p:cNvPr id="4" name="Rectangle 3"/>
          <p:cNvSpPr/>
          <p:nvPr/>
        </p:nvSpPr>
        <p:spPr>
          <a:xfrm>
            <a:off x="7834530" y="-2707"/>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311600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dirty="0">
                <a:solidFill>
                  <a:srgbClr val="C00000"/>
                </a:solidFill>
              </a:rPr>
              <a:t>Content - Concept note vs Proposals</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dirty="0"/>
              <a:t>No substantial changes to the initial CN </a:t>
            </a:r>
            <a:r>
              <a:rPr lang="en-US" dirty="0"/>
              <a:t>(e.g. changes to districts, co-applicant, proposed Value chains </a:t>
            </a:r>
            <a:r>
              <a:rPr lang="en-US" dirty="0" err="1"/>
              <a:t>etc</a:t>
            </a:r>
            <a:r>
              <a:rPr lang="en-US" dirty="0"/>
              <a:t>)</a:t>
            </a:r>
          </a:p>
          <a:p>
            <a:pPr algn="just"/>
            <a:endParaRPr lang="en-US" sz="2800" dirty="0"/>
          </a:p>
          <a:p>
            <a:pPr algn="just"/>
            <a:r>
              <a:rPr lang="en-US" sz="2800" dirty="0"/>
              <a:t>Requeste</a:t>
            </a:r>
            <a:r>
              <a:rPr lang="en-US" dirty="0"/>
              <a:t>d contribution </a:t>
            </a:r>
            <a:r>
              <a:rPr lang="en-US" b="1" dirty="0"/>
              <a:t>cannot vary more than 20% from initial estimate </a:t>
            </a:r>
            <a:r>
              <a:rPr lang="en-US" dirty="0"/>
              <a:t>+ must remain between the min and max that can be requested (</a:t>
            </a:r>
            <a:r>
              <a:rPr lang="en-US" b="1" dirty="0"/>
              <a:t>150,000 – 350,000 EUR</a:t>
            </a:r>
            <a:r>
              <a:rPr lang="en-US" dirty="0"/>
              <a:t>)</a:t>
            </a:r>
          </a:p>
          <a:p>
            <a:pPr marL="0" indent="0" algn="just">
              <a:buNone/>
            </a:pPr>
            <a:endParaRPr lang="en-US" sz="2800" dirty="0"/>
          </a:p>
        </p:txBody>
      </p:sp>
      <p:sp>
        <p:nvSpPr>
          <p:cNvPr id="4" name="Rectangle 3"/>
          <p:cNvSpPr/>
          <p:nvPr/>
        </p:nvSpPr>
        <p:spPr>
          <a:xfrm>
            <a:off x="7826066" y="-2703"/>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39972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dirty="0">
                <a:solidFill>
                  <a:srgbClr val="C00000"/>
                </a:solidFill>
              </a:rPr>
              <a:t>a) Annex A; part B proposal</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388721"/>
          </a:xfrm>
        </p:spPr>
        <p:txBody>
          <a:bodyPr>
            <a:normAutofit fontScale="92500" lnSpcReduction="10000"/>
          </a:bodyPr>
          <a:lstStyle/>
          <a:p>
            <a:r>
              <a:rPr lang="en-US" b="1" dirty="0"/>
              <a:t>Detailed</a:t>
            </a:r>
            <a:r>
              <a:rPr lang="en-US" dirty="0"/>
              <a:t> description of the action &amp; methodology</a:t>
            </a:r>
          </a:p>
          <a:p>
            <a:pPr lvl="1"/>
            <a:r>
              <a:rPr lang="en-US" dirty="0"/>
              <a:t>6 sections </a:t>
            </a:r>
            <a:r>
              <a:rPr lang="en-US" sz="2000" dirty="0"/>
              <a:t>(description, strategic approach, </a:t>
            </a:r>
            <a:r>
              <a:rPr lang="en-US" sz="2000" u="sng" dirty="0"/>
              <a:t>methodology</a:t>
            </a:r>
            <a:r>
              <a:rPr lang="en-US" sz="2000" dirty="0"/>
              <a:t> (who/what/when/how), action plan, risks &amp; assumption, sustainability)</a:t>
            </a:r>
          </a:p>
          <a:p>
            <a:pPr lvl="1"/>
            <a:r>
              <a:rPr lang="en-US" dirty="0"/>
              <a:t>log frame </a:t>
            </a:r>
          </a:p>
          <a:p>
            <a:pPr lvl="1"/>
            <a:r>
              <a:rPr lang="en-US" dirty="0"/>
              <a:t>budget </a:t>
            </a:r>
          </a:p>
          <a:p>
            <a:r>
              <a:rPr lang="en-US" b="1" dirty="0"/>
              <a:t>Administrative data and information</a:t>
            </a:r>
            <a:r>
              <a:rPr lang="en-US" dirty="0"/>
              <a:t> for lead and co-applicant(s)</a:t>
            </a:r>
          </a:p>
          <a:p>
            <a:pPr lvl="1"/>
            <a:r>
              <a:rPr lang="en-US" dirty="0"/>
              <a:t>The </a:t>
            </a:r>
            <a:r>
              <a:rPr lang="en-US" b="1" dirty="0"/>
              <a:t>lead applicant</a:t>
            </a:r>
            <a:r>
              <a:rPr lang="en-US" dirty="0"/>
              <a:t>’s experience for similar and other actions</a:t>
            </a:r>
          </a:p>
          <a:p>
            <a:pPr lvl="2"/>
            <a:r>
              <a:rPr lang="it-IT" dirty="0"/>
              <a:t>Capacity to manage and perform actions (experience in the sectors)</a:t>
            </a:r>
          </a:p>
          <a:p>
            <a:pPr lvl="2"/>
            <a:r>
              <a:rPr lang="it-IT" dirty="0"/>
              <a:t>Resources (financial data, source of financing, number of people employed)</a:t>
            </a:r>
            <a:endParaRPr lang="en-US" dirty="0"/>
          </a:p>
          <a:p>
            <a:pPr lvl="1"/>
            <a:r>
              <a:rPr lang="en-US" dirty="0"/>
              <a:t>The </a:t>
            </a:r>
            <a:r>
              <a:rPr lang="en-US" b="1" dirty="0"/>
              <a:t>co-applicant(s)</a:t>
            </a:r>
            <a:r>
              <a:rPr lang="en-US" dirty="0"/>
              <a:t>’ experience for similar and other actions</a:t>
            </a:r>
          </a:p>
          <a:p>
            <a:pPr lvl="2"/>
            <a:r>
              <a:rPr lang="it-IT" dirty="0"/>
              <a:t>History of cooperation with lead applicant</a:t>
            </a:r>
          </a:p>
          <a:p>
            <a:pPr lvl="2"/>
            <a:r>
              <a:rPr lang="it-IT" dirty="0"/>
              <a:t>Capacity to manage and implement actions (experience in the sectors)</a:t>
            </a:r>
          </a:p>
          <a:p>
            <a:pPr lvl="1"/>
            <a:r>
              <a:rPr lang="it-IT" dirty="0"/>
              <a:t>The </a:t>
            </a:r>
            <a:r>
              <a:rPr lang="it-IT" b="1" dirty="0"/>
              <a:t>associates</a:t>
            </a:r>
            <a:r>
              <a:rPr lang="it-IT" dirty="0"/>
              <a:t> </a:t>
            </a:r>
            <a:r>
              <a:rPr lang="it-IT" sz="2100" dirty="0"/>
              <a:t>(if any) - participate actively in the action, but are not eligible for grants and only qualify to receive daily allowances and travelling expenses)</a:t>
            </a:r>
            <a:endParaRPr lang="en-US" sz="2100" dirty="0"/>
          </a:p>
          <a:p>
            <a:r>
              <a:rPr lang="en-US" b="1" dirty="0"/>
              <a:t>Mandate</a:t>
            </a:r>
            <a:r>
              <a:rPr lang="en-US" dirty="0"/>
              <a:t> for </a:t>
            </a:r>
            <a:r>
              <a:rPr lang="en-US" u="sng" dirty="0"/>
              <a:t>each</a:t>
            </a:r>
            <a:r>
              <a:rPr lang="en-US" dirty="0"/>
              <a:t> co-applicant and associates </a:t>
            </a:r>
            <a:r>
              <a:rPr lang="en-US" b="1" dirty="0"/>
              <a:t>signed</a:t>
            </a:r>
          </a:p>
          <a:p>
            <a:r>
              <a:rPr lang="en-US" b="1" dirty="0"/>
              <a:t>Declaration</a:t>
            </a:r>
            <a:r>
              <a:rPr lang="en-US" dirty="0"/>
              <a:t> for lead applicant </a:t>
            </a:r>
            <a:r>
              <a:rPr lang="en-US" b="1" dirty="0"/>
              <a:t>signed </a:t>
            </a:r>
          </a:p>
        </p:txBody>
      </p:sp>
      <p:sp>
        <p:nvSpPr>
          <p:cNvPr id="4" name="Rectangle 3"/>
          <p:cNvSpPr/>
          <p:nvPr/>
        </p:nvSpPr>
        <p:spPr>
          <a:xfrm>
            <a:off x="9164039" y="-2703"/>
            <a:ext cx="3018006" cy="646331"/>
          </a:xfrm>
          <a:prstGeom prst="rect">
            <a:avLst/>
          </a:prstGeom>
        </p:spPr>
        <p:txBody>
          <a:bodyPr wrap="none">
            <a:spAutoFit/>
          </a:bodyPr>
          <a:lstStyle/>
          <a:p>
            <a:r>
              <a:rPr lang="en-US" dirty="0"/>
              <a:t>3. Proposal template</a:t>
            </a:r>
          </a:p>
          <a:p>
            <a:pPr marL="269875"/>
            <a:r>
              <a:rPr lang="it-IT" dirty="0"/>
              <a:t>a) Annex A; part B proposal</a:t>
            </a:r>
            <a:endParaRPr lang="en-US" dirty="0"/>
          </a:p>
        </p:txBody>
      </p:sp>
      <p:sp>
        <p:nvSpPr>
          <p:cNvPr id="7" name="TextBox 6"/>
          <p:cNvSpPr txBox="1"/>
          <p:nvPr/>
        </p:nvSpPr>
        <p:spPr>
          <a:xfrm>
            <a:off x="6647242" y="2448935"/>
            <a:ext cx="5338354" cy="369332"/>
          </a:xfrm>
          <a:prstGeom prst="rect">
            <a:avLst/>
          </a:prstGeom>
          <a:noFill/>
          <a:ln>
            <a:solidFill>
              <a:schemeClr val="bg1">
                <a:lumMod val="65000"/>
              </a:schemeClr>
            </a:solidFill>
          </a:ln>
        </p:spPr>
        <p:txBody>
          <a:bodyPr wrap="square" rtlCol="0">
            <a:spAutoFit/>
          </a:bodyPr>
          <a:lstStyle/>
          <a:p>
            <a:r>
              <a:rPr lang="en-US" dirty="0">
                <a:solidFill>
                  <a:schemeClr val="tx1">
                    <a:lumMod val="65000"/>
                    <a:lumOff val="35000"/>
                  </a:schemeClr>
                </a:solidFill>
              </a:rPr>
              <a:t>*any sub-grants must be indicated under methodology</a:t>
            </a:r>
          </a:p>
        </p:txBody>
      </p:sp>
      <p:cxnSp>
        <p:nvCxnSpPr>
          <p:cNvPr id="9" name="Straight Arrow Connector 8"/>
          <p:cNvCxnSpPr>
            <a:endCxn id="7" idx="1"/>
          </p:cNvCxnSpPr>
          <p:nvPr/>
        </p:nvCxnSpPr>
        <p:spPr>
          <a:xfrm>
            <a:off x="6044784" y="2136098"/>
            <a:ext cx="602458" cy="49750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775"/>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e5c654-6fa8-4b17-a603-cceb758138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F99517362E224D9A6DE5EB47DDC248" ma:contentTypeVersion="18" ma:contentTypeDescription="Create a new document." ma:contentTypeScope="" ma:versionID="606e47e9ab7ac3b27279566520b163c3">
  <xsd:schema xmlns:xsd="http://www.w3.org/2001/XMLSchema" xmlns:xs="http://www.w3.org/2001/XMLSchema" xmlns:p="http://schemas.microsoft.com/office/2006/metadata/properties" xmlns:ns3="83e5c654-6fa8-4b17-a603-cceb75813846" xmlns:ns4="ed83d27d-d8df-4950-ad7b-725e10ad9162" targetNamespace="http://schemas.microsoft.com/office/2006/metadata/properties" ma:root="true" ma:fieldsID="037446176e48b9b0c1da73853e170836" ns3:_="" ns4:_="">
    <xsd:import namespace="83e5c654-6fa8-4b17-a603-cceb75813846"/>
    <xsd:import namespace="ed83d27d-d8df-4950-ad7b-725e10ad91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5c654-6fa8-4b17-a603-cceb75813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83d27d-d8df-4950-ad7b-725e10ad91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46C81-1955-4CEE-9D68-A30262C70901}">
  <ds:schemaRefs>
    <ds:schemaRef ds:uri="http://purl.org/dc/elements/1.1/"/>
    <ds:schemaRef ds:uri="ed83d27d-d8df-4950-ad7b-725e10ad9162"/>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3e5c654-6fa8-4b17-a603-cceb75813846"/>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DA7CE77A-F0A1-4BED-BAAB-765876280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e5c654-6fa8-4b17-a603-cceb75813846"/>
    <ds:schemaRef ds:uri="ed83d27d-d8df-4950-ad7b-725e10ad9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94CC5-6423-4001-B28C-00A5E7090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6468</TotalTime>
  <Words>3726</Words>
  <Application>Microsoft Office PowerPoint</Application>
  <PresentationFormat>Widescreen</PresentationFormat>
  <Paragraphs>381</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Wingdings</vt:lpstr>
      <vt:lpstr>CTB-17-18908-powerpoint 80%-ab-151217</vt:lpstr>
      <vt:lpstr>Call For Proposals Supporting vulnerable youth to develop sustainable micro- and small businesses for enhanced resilience and economic integration in Busoga region</vt:lpstr>
      <vt:lpstr>Presentation outline</vt:lpstr>
      <vt:lpstr>Call Objectives</vt:lpstr>
      <vt:lpstr>Call objectives  (overall)</vt:lpstr>
      <vt:lpstr>Result 4 - Entrepreneurship promotion</vt:lpstr>
      <vt:lpstr>CN (stage 1) selection process</vt:lpstr>
      <vt:lpstr>Evaluation - Concept note vs Proposals</vt:lpstr>
      <vt:lpstr>Content - Concept note vs Proposals</vt:lpstr>
      <vt:lpstr>a) Annex A; part B proposal</vt:lpstr>
      <vt:lpstr>Strategies promoted RECAP</vt:lpstr>
      <vt:lpstr>! Attention points !</vt:lpstr>
      <vt:lpstr>! Attention points !</vt:lpstr>
      <vt:lpstr>! Attention points !</vt:lpstr>
      <vt:lpstr>Sub-grants RECAP (if applicable)</vt:lpstr>
      <vt:lpstr>Sub-grants RECAP (if applicable)</vt:lpstr>
      <vt:lpstr>Sub-grants RECAP (if applicable)</vt:lpstr>
      <vt:lpstr>Sub-grants RECAP (if applicable)</vt:lpstr>
      <vt:lpstr>3. Proposal template a) Annex A; part B proposal</vt:lpstr>
      <vt:lpstr>b) M&amp;E logical framework, indicators</vt:lpstr>
      <vt:lpstr>Logical flow</vt:lpstr>
      <vt:lpstr>PowerPoint Presentation</vt:lpstr>
      <vt:lpstr>PowerPoint Presentation</vt:lpstr>
      <vt:lpstr>Example Impact/GO</vt:lpstr>
      <vt:lpstr>Example Outcome/SO</vt:lpstr>
      <vt:lpstr>Example Output/results</vt:lpstr>
      <vt:lpstr>3. Proposal template b) M&amp;E, framework, indicators</vt:lpstr>
      <vt:lpstr>c) Proposal template - Budget</vt:lpstr>
      <vt:lpstr>c) Proposal template - Budget</vt:lpstr>
      <vt:lpstr>c) Proposal template - Budget</vt:lpstr>
      <vt:lpstr>c) Proposal template - Budget</vt:lpstr>
      <vt:lpstr>c) Proposal template - Budget</vt:lpstr>
      <vt:lpstr>c) Proposal template - Budget</vt:lpstr>
      <vt:lpstr>c) Proposal template - Budget</vt:lpstr>
      <vt:lpstr>Indicative Costs</vt:lpstr>
      <vt:lpstr>c) Proposal template - Budget</vt:lpstr>
      <vt:lpstr>c) Proposal template - Budget</vt:lpstr>
      <vt:lpstr>4. Application procedure / Next steps</vt:lpstr>
      <vt:lpstr>Submission concept notes</vt:lpstr>
      <vt:lpstr>Application procedure </vt:lpstr>
      <vt:lpstr>Application procedure </vt:lpstr>
      <vt:lpstr>Submission proposal</vt:lpstr>
      <vt:lpstr>NEXT STEPS</vt:lpstr>
      <vt:lpstr>4. Application procedure /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ADERO, Sandra</cp:lastModifiedBy>
  <cp:revision>300</cp:revision>
  <dcterms:modified xsi:type="dcterms:W3CDTF">2024-10-07T06:23:41Z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0x010100C9F99517362E224D9A6DE5EB47DDC248</vt:lpwstr>
  </property>
  <property fmtid="{D5CDD505-2E9C-101B-9397-08002B2CF9AE}" pid="3" name="_dlc_DocIdItemGuid">
    <vt:lpwstr>33454efe-591e-4f7b-991e-b10d1a1e73ad</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